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29" r:id="rId6"/>
    <p:sldId id="261" r:id="rId7"/>
    <p:sldId id="263" r:id="rId8"/>
    <p:sldId id="264" r:id="rId9"/>
    <p:sldId id="274" r:id="rId10"/>
    <p:sldId id="275" r:id="rId11"/>
    <p:sldId id="330" r:id="rId12"/>
    <p:sldId id="331" r:id="rId13"/>
    <p:sldId id="323" r:id="rId14"/>
    <p:sldId id="324" r:id="rId15"/>
    <p:sldId id="325" r:id="rId16"/>
    <p:sldId id="326" r:id="rId17"/>
    <p:sldId id="265" r:id="rId18"/>
    <p:sldId id="282" r:id="rId19"/>
    <p:sldId id="283" r:id="rId20"/>
    <p:sldId id="284" r:id="rId21"/>
    <p:sldId id="285" r:id="rId22"/>
    <p:sldId id="286" r:id="rId23"/>
    <p:sldId id="287" r:id="rId24"/>
    <p:sldId id="276" r:id="rId25"/>
    <p:sldId id="266" r:id="rId26"/>
    <p:sldId id="267" r:id="rId27"/>
    <p:sldId id="277" r:id="rId28"/>
    <p:sldId id="269" r:id="rId29"/>
    <p:sldId id="270" r:id="rId30"/>
    <p:sldId id="271" r:id="rId31"/>
    <p:sldId id="288" r:id="rId32"/>
    <p:sldId id="289" r:id="rId33"/>
    <p:sldId id="278" r:id="rId34"/>
    <p:sldId id="290" r:id="rId35"/>
    <p:sldId id="291" r:id="rId36"/>
    <p:sldId id="310" r:id="rId37"/>
    <p:sldId id="309" r:id="rId38"/>
    <p:sldId id="311" r:id="rId39"/>
    <p:sldId id="312" r:id="rId40"/>
    <p:sldId id="313" r:id="rId41"/>
    <p:sldId id="315" r:id="rId42"/>
    <p:sldId id="332" r:id="rId43"/>
    <p:sldId id="333" r:id="rId44"/>
    <p:sldId id="280" r:id="rId45"/>
    <p:sldId id="272" r:id="rId46"/>
  </p:sldIdLst>
  <p:sldSz cx="9144000" cy="5143500" type="screen16x9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2B83"/>
    <a:srgbClr val="7AC143"/>
    <a:srgbClr val="72CDF4"/>
    <a:srgbClr val="72B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9" autoAdjust="0"/>
  </p:normalViewPr>
  <p:slideViewPr>
    <p:cSldViewPr>
      <p:cViewPr varScale="1">
        <p:scale>
          <a:sx n="153" d="100"/>
          <a:sy n="153" d="100"/>
        </p:scale>
        <p:origin x="341" y="-3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A0EB-389F-4DF2-908B-BD0F9C89A223}" type="datetimeFigureOut">
              <a:rPr lang="sk-SK" smtClean="0"/>
              <a:t>9. 3. 2016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9378-C33C-42BE-9425-9A58BA3A9E6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7513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A0EB-389F-4DF2-908B-BD0F9C89A223}" type="datetimeFigureOut">
              <a:rPr lang="sk-SK" smtClean="0"/>
              <a:t>9. 3. 2016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9378-C33C-42BE-9425-9A58BA3A9E6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6617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A0EB-389F-4DF2-908B-BD0F9C89A223}" type="datetimeFigureOut">
              <a:rPr lang="sk-SK" smtClean="0"/>
              <a:t>9. 3. 2016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9378-C33C-42BE-9425-9A58BA3A9E6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9567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A0EB-389F-4DF2-908B-BD0F9C89A223}" type="datetimeFigureOut">
              <a:rPr lang="sk-SK" smtClean="0"/>
              <a:t>9. 3. 2016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9378-C33C-42BE-9425-9A58BA3A9E6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1668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A0EB-389F-4DF2-908B-BD0F9C89A223}" type="datetimeFigureOut">
              <a:rPr lang="sk-SK" smtClean="0"/>
              <a:t>9. 3. 2016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9378-C33C-42BE-9425-9A58BA3A9E6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05709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A0EB-389F-4DF2-908B-BD0F9C89A223}" type="datetimeFigureOut">
              <a:rPr lang="sk-SK" smtClean="0"/>
              <a:t>9. 3. 2016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9378-C33C-42BE-9425-9A58BA3A9E6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5634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A0EB-389F-4DF2-908B-BD0F9C89A223}" type="datetimeFigureOut">
              <a:rPr lang="sk-SK" smtClean="0"/>
              <a:t>9. 3. 2016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9378-C33C-42BE-9425-9A58BA3A9E6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4812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A0EB-389F-4DF2-908B-BD0F9C89A223}" type="datetimeFigureOut">
              <a:rPr lang="sk-SK" smtClean="0"/>
              <a:t>9. 3. 2016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9378-C33C-42BE-9425-9A58BA3A9E6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441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A0EB-389F-4DF2-908B-BD0F9C89A223}" type="datetimeFigureOut">
              <a:rPr lang="sk-SK" smtClean="0"/>
              <a:t>9. 3. 2016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9378-C33C-42BE-9425-9A58BA3A9E6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0406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A0EB-389F-4DF2-908B-BD0F9C89A223}" type="datetimeFigureOut">
              <a:rPr lang="sk-SK" smtClean="0"/>
              <a:t>9. 3. 2016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9378-C33C-42BE-9425-9A58BA3A9E6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1360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A0EB-389F-4DF2-908B-BD0F9C89A223}" type="datetimeFigureOut">
              <a:rPr lang="sk-SK" smtClean="0"/>
              <a:t>9. 3. 2016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9378-C33C-42BE-9425-9A58BA3A9E6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764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2A0EB-389F-4DF2-908B-BD0F9C89A223}" type="datetimeFigureOut">
              <a:rPr lang="sk-SK" smtClean="0"/>
              <a:t>9. 3. 2016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69378-C33C-42BE-9425-9A58BA3A9E6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162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936" y="1059582"/>
            <a:ext cx="2180127" cy="957803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1451609" y="2859763"/>
            <a:ext cx="62407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200" b="1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Digitálne učivo na dosah</a:t>
            </a:r>
          </a:p>
        </p:txBody>
      </p:sp>
      <p:sp>
        <p:nvSpPr>
          <p:cNvPr id="5" name="Obdĺžnik 4"/>
          <p:cNvSpPr/>
          <p:nvPr/>
        </p:nvSpPr>
        <p:spPr>
          <a:xfrm>
            <a:off x="539552" y="4443958"/>
            <a:ext cx="8064896" cy="72008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7452320" y="4443958"/>
            <a:ext cx="1152128" cy="216024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7452321" y="4479962"/>
            <a:ext cx="11521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www.edu-centrum.sk</a:t>
            </a:r>
            <a:endParaRPr lang="sk-SK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3309470" y="4609147"/>
            <a:ext cx="2774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Projekt je spolufinancovaný z prostriedkov Európskeho fondu regionálneho rozvoja </a:t>
            </a:r>
          </a:p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prostredníctvom Operačného programu Informatizácia spoločnosti.</a:t>
            </a: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33406"/>
            <a:ext cx="2664296" cy="318383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7020272" y="4131006"/>
            <a:ext cx="1728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Vladimír Hirner</a:t>
            </a:r>
          </a:p>
        </p:txBody>
      </p:sp>
    </p:spTree>
    <p:extLst>
      <p:ext uri="{BB962C8B-B14F-4D97-AF65-F5344CB8AC3E}">
        <p14:creationId xmlns:p14="http://schemas.microsoft.com/office/powerpoint/2010/main" val="3452230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539552" y="4443958"/>
            <a:ext cx="8064896" cy="72008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7452320" y="4443958"/>
            <a:ext cx="1152128" cy="216024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7452321" y="4479962"/>
            <a:ext cx="11521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www.edu-centrum.sk</a:t>
            </a:r>
            <a:endParaRPr lang="sk-SK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309470" y="4609147"/>
            <a:ext cx="2774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Projekt je spolufinancovaný z prostriedkov Európskeho fondu regionálneho rozvoja </a:t>
            </a:r>
          </a:p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prostredníctvom Operačného programu Informatizácia spoločnosti.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33406"/>
            <a:ext cx="2664296" cy="31838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141"/>
            <a:ext cx="864096" cy="379627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4750905" y="267494"/>
            <a:ext cx="3552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Podporované zariadenia a operačné systémy</a:t>
            </a:r>
          </a:p>
        </p:txBody>
      </p:sp>
      <p:sp>
        <p:nvSpPr>
          <p:cNvPr id="10" name="Päťuholník 9"/>
          <p:cNvSpPr/>
          <p:nvPr/>
        </p:nvSpPr>
        <p:spPr>
          <a:xfrm rot="5400000">
            <a:off x="8187167" y="210252"/>
            <a:ext cx="627534" cy="207030"/>
          </a:xfrm>
          <a:prstGeom prst="homePlate">
            <a:avLst/>
          </a:prstGeom>
          <a:solidFill>
            <a:srgbClr val="7C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7C2B83"/>
              </a:solidFill>
            </a:endParaRPr>
          </a:p>
        </p:txBody>
      </p:sp>
      <p:pic>
        <p:nvPicPr>
          <p:cNvPr id="11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50" y="1586230"/>
            <a:ext cx="7556500" cy="197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37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539552" y="4443958"/>
            <a:ext cx="8064896" cy="72008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7452320" y="4443958"/>
            <a:ext cx="1152128" cy="216024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7452321" y="4479962"/>
            <a:ext cx="11521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www.edu-centrum.sk</a:t>
            </a:r>
            <a:endParaRPr lang="sk-SK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309470" y="4609147"/>
            <a:ext cx="2774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Projekt je spolufinancovaný z prostriedkov Európskeho fondu regionálneho rozvoja </a:t>
            </a:r>
          </a:p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prostredníctvom Operačného programu Informatizácia spoločnosti.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33406"/>
            <a:ext cx="2664296" cy="31838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141"/>
            <a:ext cx="864096" cy="379627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4750905" y="267494"/>
            <a:ext cx="35525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Integrácia s RIAM	</a:t>
            </a:r>
          </a:p>
        </p:txBody>
      </p:sp>
      <p:sp>
        <p:nvSpPr>
          <p:cNvPr id="10" name="Päťuholník 9"/>
          <p:cNvSpPr/>
          <p:nvPr/>
        </p:nvSpPr>
        <p:spPr>
          <a:xfrm rot="5400000">
            <a:off x="8187167" y="210252"/>
            <a:ext cx="627534" cy="207030"/>
          </a:xfrm>
          <a:prstGeom prst="homePlate">
            <a:avLst/>
          </a:prstGeom>
          <a:solidFill>
            <a:srgbClr val="7C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7C2B83"/>
              </a:solidFill>
            </a:endParaRPr>
          </a:p>
        </p:txBody>
      </p:sp>
      <p:sp>
        <p:nvSpPr>
          <p:cNvPr id="20" name="Rectangle 5"/>
          <p:cNvSpPr/>
          <p:nvPr/>
        </p:nvSpPr>
        <p:spPr bwMode="auto">
          <a:xfrm>
            <a:off x="340469" y="915566"/>
            <a:ext cx="8463061" cy="4670977"/>
          </a:xfrm>
          <a:prstGeom prst="rect">
            <a:avLst/>
          </a:prstGeom>
          <a:noFill/>
          <a:ln w="9525" cmpd="sng">
            <a:noFill/>
            <a:prstDash val="solid"/>
            <a:miter lim="800000"/>
            <a:headEnd/>
            <a:tailEnd/>
          </a:ln>
        </p:spPr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sk-SK" sz="1100" b="1" dirty="0">
                <a:latin typeface="Arial" panose="020B0604020202020204" pitchFamily="34" charset="0"/>
                <a:cs typeface="Arial" panose="020B0604020202020204" pitchFamily="34" charset="0"/>
              </a:rPr>
              <a:t>RIAM ako súčasť projektu DUD</a:t>
            </a:r>
          </a:p>
          <a:p>
            <a:pPr>
              <a:spcBef>
                <a:spcPts val="600"/>
              </a:spcBef>
            </a:pPr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v rámci strategických cieľov MŠVVaŠ je RIAM spolu s ostatnými podpornými systémami univerzálnym komunikačnýma integračným rozhraním pre sprostredkovanie správy identít v rámci rezosrtu školstva</a:t>
            </a:r>
          </a:p>
          <a:p>
            <a:pPr>
              <a:spcBef>
                <a:spcPts val="600"/>
              </a:spcBef>
            </a:pPr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projekt DUD využíva pre autentikáciu a autorizáciu užívateľov systém RIAM ako nosný systém pre poskytovanie týchto dát</a:t>
            </a:r>
          </a:p>
          <a:p>
            <a:pPr>
              <a:spcBef>
                <a:spcPts val="600"/>
              </a:spcBef>
            </a:pPr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sk-SK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 zebezpečenie možnosti využívania služieb DUD je nevyhnutné mať riadne nastavený užívateľským profil v RIAM ako aj v jeho podporných systémoch ( Active Directory služby )</a:t>
            </a:r>
          </a:p>
          <a:p>
            <a:pPr>
              <a:spcBef>
                <a:spcPts val="600"/>
              </a:spcBef>
            </a:pPr>
            <a:endParaRPr lang="sk-SK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sk-SK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508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539552" y="4443958"/>
            <a:ext cx="8064896" cy="72008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7452320" y="4443958"/>
            <a:ext cx="1152128" cy="216024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7452321" y="4479962"/>
            <a:ext cx="11521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www.edu-centrum.sk</a:t>
            </a:r>
            <a:endParaRPr lang="sk-SK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309470" y="4609147"/>
            <a:ext cx="2774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Projekt je spolufinancovaný z prostriedkov Európskeho fondu regionálneho rozvoja </a:t>
            </a:r>
          </a:p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prostredníctvom Operačného programu Informatizácia spoločnosti.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33406"/>
            <a:ext cx="2664296" cy="31838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141"/>
            <a:ext cx="864096" cy="379627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4139952" y="267494"/>
            <a:ext cx="41635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Centrum </a:t>
            </a:r>
            <a:r>
              <a:rPr lang="en-US" sz="2200" b="1" dirty="0" err="1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podpory</a:t>
            </a:r>
            <a:endParaRPr lang="sk-SK" sz="2200" b="1" dirty="0">
              <a:solidFill>
                <a:srgbClr val="7C2B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äťuholník 9"/>
          <p:cNvSpPr/>
          <p:nvPr/>
        </p:nvSpPr>
        <p:spPr>
          <a:xfrm rot="5400000">
            <a:off x="8187167" y="210252"/>
            <a:ext cx="627534" cy="207030"/>
          </a:xfrm>
          <a:prstGeom prst="homePlate">
            <a:avLst/>
          </a:prstGeom>
          <a:solidFill>
            <a:srgbClr val="7C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7C2B83"/>
              </a:solidFill>
            </a:endParaRPr>
          </a:p>
        </p:txBody>
      </p:sp>
      <p:sp>
        <p:nvSpPr>
          <p:cNvPr id="20" name="Rectangle 5"/>
          <p:cNvSpPr/>
          <p:nvPr/>
        </p:nvSpPr>
        <p:spPr bwMode="auto">
          <a:xfrm>
            <a:off x="340469" y="915566"/>
            <a:ext cx="8463061" cy="4670977"/>
          </a:xfrm>
          <a:prstGeom prst="rect">
            <a:avLst/>
          </a:prstGeom>
          <a:noFill/>
          <a:ln w="9525" cmpd="sng">
            <a:noFill/>
            <a:prstDash val="solid"/>
            <a:miter lim="800000"/>
            <a:headEnd/>
            <a:tailEnd/>
          </a:ln>
        </p:spPr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sk-SK" sz="1100" b="1" dirty="0">
                <a:latin typeface="Arial" panose="020B0604020202020204" pitchFamily="34" charset="0"/>
                <a:cs typeface="Arial" panose="020B0604020202020204" pitchFamily="34" charset="0"/>
              </a:rPr>
              <a:t>Centrum podpory používateľov rezortu školstva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Bezplatná linka: 0800 138 033 predvoľba pre DUD  - 3</a:t>
            </a:r>
          </a:p>
          <a:p>
            <a:pPr>
              <a:spcBef>
                <a:spcPts val="600"/>
              </a:spcBef>
            </a:pPr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helpdesk@iedu.sk</a:t>
            </a:r>
          </a:p>
          <a:p>
            <a:pPr>
              <a:spcBef>
                <a:spcPts val="600"/>
              </a:spcBef>
            </a:pPr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sk-SK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7.30 hod – 17.00 hod</a:t>
            </a:r>
            <a:endParaRPr lang="sk-SK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sk-SK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sk-SK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Poskyt</a:t>
            </a:r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ovan</a:t>
            </a:r>
            <a:r>
              <a:rPr lang="sk-SK" sz="1100" b="1" dirty="0">
                <a:latin typeface="Arial" panose="020B0604020202020204" pitchFamily="34" charset="0"/>
                <a:cs typeface="Arial" panose="020B0604020202020204" pitchFamily="34" charset="0"/>
              </a:rPr>
              <a:t>é služby v rámci L1 podpory :</a:t>
            </a:r>
          </a:p>
          <a:p>
            <a:pPr>
              <a:spcBef>
                <a:spcPts val="600"/>
              </a:spcBef>
            </a:pPr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riadenie procesu Service </a:t>
            </a:r>
            <a:r>
              <a:rPr lang="sk-SK" sz="1100" dirty="0" err="1">
                <a:latin typeface="Arial" panose="020B0604020202020204" pitchFamily="34" charset="0"/>
                <a:cs typeface="Arial" panose="020B0604020202020204" pitchFamily="34" charset="0"/>
              </a:rPr>
              <a:t>Desk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 – Manažment incidentov</a:t>
            </a:r>
          </a:p>
          <a:p>
            <a:pPr>
              <a:spcBef>
                <a:spcPts val="600"/>
              </a:spcBef>
            </a:pPr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prijímanie telefonických a mailových požiadaviek o podporu</a:t>
            </a:r>
          </a:p>
          <a:p>
            <a:pPr>
              <a:spcBef>
                <a:spcPts val="600"/>
              </a:spcBef>
            </a:pPr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 identifikovanie a overovanie zadávateľov požiadaviek o podporu</a:t>
            </a:r>
          </a:p>
          <a:p>
            <a:pPr>
              <a:spcBef>
                <a:spcPts val="600"/>
              </a:spcBef>
            </a:pPr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informovanie používateľa o stave a postupe vybavovania jeho požiadavky</a:t>
            </a:r>
          </a:p>
          <a:p>
            <a:pPr marL="179388" indent="-179388">
              <a:spcBef>
                <a:spcPts val="600"/>
              </a:spcBef>
            </a:pPr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poskytuje informácie a rady o možných okamžitých riešeniach  </a:t>
            </a:r>
          </a:p>
          <a:p>
            <a:pPr marL="179388" indent="-179388">
              <a:spcBef>
                <a:spcPts val="600"/>
              </a:spcBef>
            </a:pPr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prvostupňová podpora pre používateľov aplikácií, informačných systémov a portálov (navigácia na portáloch, v informačných systémoch, pomoc s prihlásením, odpovede na FAQ, poskytnutie nadštandardnej pomoci menej skúseným používateľom s prácou s PC)</a:t>
            </a:r>
          </a:p>
          <a:p>
            <a:pPr>
              <a:spcBef>
                <a:spcPts val="600"/>
              </a:spcBef>
            </a:pPr>
            <a:endParaRPr lang="sk-SK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848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539552" y="4443958"/>
            <a:ext cx="8064896" cy="72008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7452320" y="4443958"/>
            <a:ext cx="1152128" cy="216024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7452321" y="4479962"/>
            <a:ext cx="11521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www.edu-centrum.sk</a:t>
            </a:r>
            <a:endParaRPr lang="sk-SK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309470" y="4609147"/>
            <a:ext cx="2774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Projekt je spolufinancovaný z prostriedkov Európskeho fondu regionálneho rozvoja </a:t>
            </a:r>
          </a:p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prostredníctvom Operačného programu Informatizácia spoločnosti.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33406"/>
            <a:ext cx="2664296" cy="31838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141"/>
            <a:ext cx="864096" cy="379627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4750905" y="267494"/>
            <a:ext cx="3552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err="1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</a:t>
            </a:r>
            <a:r>
              <a:rPr lang="sk-SK" sz="2200" b="1" dirty="0" err="1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ácia</a:t>
            </a:r>
            <a:r>
              <a:rPr lang="sk-SK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lokálnou infraštruktúrou</a:t>
            </a:r>
          </a:p>
        </p:txBody>
      </p:sp>
      <p:sp>
        <p:nvSpPr>
          <p:cNvPr id="10" name="Päťuholník 9"/>
          <p:cNvSpPr/>
          <p:nvPr/>
        </p:nvSpPr>
        <p:spPr>
          <a:xfrm rot="5400000">
            <a:off x="8187167" y="210252"/>
            <a:ext cx="627534" cy="207030"/>
          </a:xfrm>
          <a:prstGeom prst="homePlate">
            <a:avLst/>
          </a:prstGeom>
          <a:solidFill>
            <a:srgbClr val="7C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7C2B83"/>
              </a:solidFill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070635"/>
            <a:ext cx="2119715" cy="2375698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31590"/>
            <a:ext cx="2114737" cy="2427734"/>
          </a:xfrm>
          <a:prstGeom prst="rect">
            <a:avLst/>
          </a:prstGeom>
        </p:spPr>
      </p:pic>
      <p:sp>
        <p:nvSpPr>
          <p:cNvPr id="13" name="BlokTextu 12"/>
          <p:cNvSpPr txBox="1"/>
          <p:nvPr/>
        </p:nvSpPr>
        <p:spPr>
          <a:xfrm>
            <a:off x="1187624" y="3740031"/>
            <a:ext cx="25896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Zapojenie cez 24 </a:t>
            </a:r>
            <a:r>
              <a:rPr lang="sk-SK" sz="1100" dirty="0" err="1">
                <a:latin typeface="Arial" panose="020B0604020202020204" pitchFamily="34" charset="0"/>
                <a:cs typeface="Arial" panose="020B0604020202020204" pitchFamily="34" charset="0"/>
              </a:rPr>
              <a:t>portový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 prepínač</a:t>
            </a:r>
          </a:p>
        </p:txBody>
      </p:sp>
      <p:sp>
        <p:nvSpPr>
          <p:cNvPr id="14" name="BlokTextu 13"/>
          <p:cNvSpPr txBox="1"/>
          <p:nvPr/>
        </p:nvSpPr>
        <p:spPr>
          <a:xfrm>
            <a:off x="6012160" y="3740031"/>
            <a:ext cx="25896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Zapojenie cez firewall</a:t>
            </a:r>
          </a:p>
        </p:txBody>
      </p:sp>
    </p:spTree>
    <p:extLst>
      <p:ext uri="{BB962C8B-B14F-4D97-AF65-F5344CB8AC3E}">
        <p14:creationId xmlns:p14="http://schemas.microsoft.com/office/powerpoint/2010/main" val="100162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539552" y="4443958"/>
            <a:ext cx="8064896" cy="72008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7452320" y="4443958"/>
            <a:ext cx="1152128" cy="216024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7452321" y="4479962"/>
            <a:ext cx="11521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www.edu-centrum.sk</a:t>
            </a:r>
            <a:endParaRPr lang="sk-SK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309470" y="4609147"/>
            <a:ext cx="2774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Projekt je spolufinancovaný z prostriedkov Európskeho fondu regionálneho rozvoja </a:t>
            </a:r>
          </a:p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prostredníctvom Operačného programu Informatizácia spoločnosti.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33406"/>
            <a:ext cx="2664296" cy="31838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141"/>
            <a:ext cx="864096" cy="379627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4750905" y="267494"/>
            <a:ext cx="3552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err="1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</a:t>
            </a:r>
            <a:r>
              <a:rPr lang="sk-SK" sz="2200" b="1" dirty="0" err="1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ácia</a:t>
            </a:r>
            <a:r>
              <a:rPr lang="sk-SK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lokálnou infraštruktúrou</a:t>
            </a:r>
          </a:p>
        </p:txBody>
      </p:sp>
      <p:sp>
        <p:nvSpPr>
          <p:cNvPr id="10" name="Päťuholník 9"/>
          <p:cNvSpPr/>
          <p:nvPr/>
        </p:nvSpPr>
        <p:spPr>
          <a:xfrm rot="5400000">
            <a:off x="8187167" y="210252"/>
            <a:ext cx="627534" cy="207030"/>
          </a:xfrm>
          <a:prstGeom prst="homePlate">
            <a:avLst/>
          </a:prstGeom>
          <a:solidFill>
            <a:srgbClr val="7C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7C2B83"/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928699" y="1535706"/>
            <a:ext cx="59475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 Vaša škola bude kontaktovaná s požiadavkou o vyplnenie dotazníka.</a:t>
            </a:r>
          </a:p>
          <a:p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Správca siete čo najpodrobnejšie vyplnení dotazník.</a:t>
            </a:r>
            <a:endParaRPr lang="sk-SK" sz="1100" dirty="0">
              <a:solidFill>
                <a:srgbClr val="7AC1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/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Opätovne budete kontaktovaný technickou podporou, ktorá si so zodpovednou osobou prejde dotazník.</a:t>
            </a:r>
            <a:endParaRPr lang="sk-SK" sz="1100" dirty="0">
              <a:solidFill>
                <a:srgbClr val="7AC1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/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Zariadenia DUD budú nakonfigurované podľa požiadaviek, ktoré si odsúhlasí zodpovedná osoba Vašej školy s technickou podporou.</a:t>
            </a:r>
          </a:p>
        </p:txBody>
      </p:sp>
      <p:sp>
        <p:nvSpPr>
          <p:cNvPr id="13" name="Obdĺžnik 12"/>
          <p:cNvSpPr/>
          <p:nvPr/>
        </p:nvSpPr>
        <p:spPr>
          <a:xfrm>
            <a:off x="938822" y="1123703"/>
            <a:ext cx="1979105" cy="261610"/>
          </a:xfrm>
          <a:prstGeom prst="rect">
            <a:avLst/>
          </a:prstGeom>
          <a:solidFill>
            <a:srgbClr val="7C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BlokTextu 13"/>
          <p:cNvSpPr txBox="1"/>
          <p:nvPr/>
        </p:nvSpPr>
        <p:spPr>
          <a:xfrm>
            <a:off x="971600" y="1123703"/>
            <a:ext cx="21742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Kroky</a:t>
            </a:r>
          </a:p>
        </p:txBody>
      </p:sp>
      <p:sp>
        <p:nvSpPr>
          <p:cNvPr id="15" name="BlokTextu 14"/>
          <p:cNvSpPr txBox="1"/>
          <p:nvPr/>
        </p:nvSpPr>
        <p:spPr>
          <a:xfrm>
            <a:off x="928699" y="3144937"/>
            <a:ext cx="59475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 Nie je potrebná autentifikácia na lokálnych počítačoch.</a:t>
            </a:r>
          </a:p>
          <a:p>
            <a:pPr marL="179388" indent="-179388"/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Každý užívateľ na lokálnom počítači bude pristupovať do </a:t>
            </a:r>
            <a:r>
              <a:rPr lang="sk-SK" sz="1100" dirty="0" err="1">
                <a:latin typeface="Arial" panose="020B0604020202020204" pitchFamily="34" charset="0"/>
                <a:cs typeface="Arial" panose="020B0604020202020204" pitchFamily="34" charset="0"/>
              </a:rPr>
              <a:t>intenetu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 s oprávneniami na úrovni učiteľ.</a:t>
            </a:r>
            <a:endParaRPr lang="sk-SK" sz="1100" dirty="0">
              <a:solidFill>
                <a:srgbClr val="7AC1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/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Lokálna sieť bude dostupná zo sietí EDU_PRIHLASENIE a EDU_CERTIFIKAT</a:t>
            </a:r>
            <a:endParaRPr lang="sk-SK" sz="1100" dirty="0">
              <a:solidFill>
                <a:srgbClr val="7AC1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dĺžnik 15"/>
          <p:cNvSpPr/>
          <p:nvPr/>
        </p:nvSpPr>
        <p:spPr>
          <a:xfrm>
            <a:off x="938822" y="2732934"/>
            <a:ext cx="1979105" cy="261610"/>
          </a:xfrm>
          <a:prstGeom prst="rect">
            <a:avLst/>
          </a:prstGeom>
          <a:solidFill>
            <a:srgbClr val="7C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BlokTextu 16"/>
          <p:cNvSpPr txBox="1"/>
          <p:nvPr/>
        </p:nvSpPr>
        <p:spPr>
          <a:xfrm>
            <a:off x="971600" y="2732934"/>
            <a:ext cx="21742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Funkcie</a:t>
            </a:r>
          </a:p>
        </p:txBody>
      </p:sp>
    </p:spTree>
    <p:extLst>
      <p:ext uri="{BB962C8B-B14F-4D97-AF65-F5344CB8AC3E}">
        <p14:creationId xmlns:p14="http://schemas.microsoft.com/office/powerpoint/2010/main" val="3512143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539552" y="4443958"/>
            <a:ext cx="8064896" cy="72008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7452320" y="4443958"/>
            <a:ext cx="1152128" cy="216024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7452321" y="4479962"/>
            <a:ext cx="11521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www.edu-centrum.sk</a:t>
            </a:r>
            <a:endParaRPr lang="sk-SK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309470" y="4609147"/>
            <a:ext cx="2774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Projekt je spolufinancovaný z prostriedkov Európskeho fondu regionálneho rozvoja </a:t>
            </a:r>
          </a:p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prostredníctvom Operačného programu Informatizácia spoločnosti.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33406"/>
            <a:ext cx="2664296" cy="31838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141"/>
            <a:ext cx="864096" cy="379627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4750905" y="267494"/>
            <a:ext cx="35525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Dotazník</a:t>
            </a:r>
          </a:p>
        </p:txBody>
      </p:sp>
      <p:sp>
        <p:nvSpPr>
          <p:cNvPr id="10" name="Päťuholník 9"/>
          <p:cNvSpPr/>
          <p:nvPr/>
        </p:nvSpPr>
        <p:spPr>
          <a:xfrm rot="5400000">
            <a:off x="8187167" y="210252"/>
            <a:ext cx="627534" cy="207030"/>
          </a:xfrm>
          <a:prstGeom prst="homePlate">
            <a:avLst/>
          </a:prstGeom>
          <a:solidFill>
            <a:srgbClr val="7C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7C2B83"/>
              </a:solidFill>
            </a:endParaRPr>
          </a:p>
        </p:txBody>
      </p:sp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030426"/>
              </p:ext>
            </p:extLst>
          </p:nvPr>
        </p:nvGraphicFramePr>
        <p:xfrm>
          <a:off x="1187624" y="1019500"/>
          <a:ext cx="6602693" cy="3252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175">
                  <a:extLst>
                    <a:ext uri="{9D8B030D-6E8A-4147-A177-3AD203B41FA5}">
                      <a16:colId xmlns:a16="http://schemas.microsoft.com/office/drawing/2014/main" val="3206471752"/>
                    </a:ext>
                  </a:extLst>
                </a:gridCol>
                <a:gridCol w="1311506">
                  <a:extLst>
                    <a:ext uri="{9D8B030D-6E8A-4147-A177-3AD203B41FA5}">
                      <a16:colId xmlns:a16="http://schemas.microsoft.com/office/drawing/2014/main" val="2602252822"/>
                    </a:ext>
                  </a:extLst>
                </a:gridCol>
                <a:gridCol w="1793690">
                  <a:extLst>
                    <a:ext uri="{9D8B030D-6E8A-4147-A177-3AD203B41FA5}">
                      <a16:colId xmlns:a16="http://schemas.microsoft.com/office/drawing/2014/main" val="2984503301"/>
                    </a:ext>
                  </a:extLst>
                </a:gridCol>
                <a:gridCol w="878470">
                  <a:extLst>
                    <a:ext uri="{9D8B030D-6E8A-4147-A177-3AD203B41FA5}">
                      <a16:colId xmlns:a16="http://schemas.microsoft.com/office/drawing/2014/main" val="1189681958"/>
                    </a:ext>
                  </a:extLst>
                </a:gridCol>
                <a:gridCol w="2399852">
                  <a:extLst>
                    <a:ext uri="{9D8B030D-6E8A-4147-A177-3AD203B41FA5}">
                      <a16:colId xmlns:a16="http://schemas.microsoft.com/office/drawing/2014/main" val="302452691"/>
                    </a:ext>
                  </a:extLst>
                </a:gridCol>
              </a:tblGrid>
              <a:tr h="125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 dirty="0">
                          <a:effectLst/>
                        </a:rPr>
                        <a:t>Č.</a:t>
                      </a:r>
                      <a:endParaRPr lang="sk-SK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Otázka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Odpoveď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Poznámka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extLst>
                  <a:ext uri="{0D108BD9-81ED-4DB2-BD59-A6C34878D82A}">
                    <a16:rowId xmlns:a16="http://schemas.microsoft.com/office/drawing/2014/main" val="1632031101"/>
                  </a:ext>
                </a:extLst>
              </a:tr>
              <a:tr h="125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1.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Chcete využiť prístup na internet cez sieť DUD?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ÁNO/NIE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Nie je podmienkou pre využívaní siete DUD.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extLst>
                  <a:ext uri="{0D108BD9-81ED-4DB2-BD59-A6C34878D82A}">
                    <a16:rowId xmlns:a16="http://schemas.microsoft.com/office/drawing/2014/main" val="2711684954"/>
                  </a:ext>
                </a:extLst>
              </a:tr>
              <a:tr h="125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2.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Je požadovaná verejná IP adresa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ÁNO/NIE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 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extLst>
                  <a:ext uri="{0D108BD9-81ED-4DB2-BD59-A6C34878D82A}">
                    <a16:rowId xmlns:a16="http://schemas.microsoft.com/office/drawing/2014/main" val="994504739"/>
                  </a:ext>
                </a:extLst>
              </a:tr>
              <a:tr h="250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3.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tc gridSpan="2">
                  <a:txBody>
                    <a:bodyPr/>
                    <a:lstStyle/>
                    <a:p>
                      <a:pPr marL="2012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Počet verejných IP adries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 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Uviesť dôvod pre žiadaný počet pre každú IP adresu zvlášť.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extLst>
                  <a:ext uri="{0D108BD9-81ED-4DB2-BD59-A6C34878D82A}">
                    <a16:rowId xmlns:a16="http://schemas.microsoft.com/office/drawing/2014/main" val="3518338582"/>
                  </a:ext>
                </a:extLst>
              </a:tr>
              <a:tr h="250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4.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Na pripojenie na internet budete využívať vlastné zariadenie, ktoré bude vykonávať službu prekladu adries(vlastný router s funkciou NAT)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ÁNO/NIE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V prípade že takéto zariadenie nemáte. Túto službu Vám zriadime.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extLst>
                  <a:ext uri="{0D108BD9-81ED-4DB2-BD59-A6C34878D82A}">
                    <a16:rowId xmlns:a16="http://schemas.microsoft.com/office/drawing/2014/main" val="2987343625"/>
                  </a:ext>
                </a:extLst>
              </a:tr>
              <a:tr h="125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5.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tc gridSpan="2">
                  <a:txBody>
                    <a:bodyPr/>
                    <a:lstStyle/>
                    <a:p>
                      <a:pPr marL="2012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Zadajte aktuálnu IP adresu siete v tvare x.x.x.x/xx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 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Ak je odpoveď na otázku 4. NIE. Príklad 192.168.1.0/24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extLst>
                  <a:ext uri="{0D108BD9-81ED-4DB2-BD59-A6C34878D82A}">
                    <a16:rowId xmlns:a16="http://schemas.microsoft.com/office/drawing/2014/main" val="3550987898"/>
                  </a:ext>
                </a:extLst>
              </a:tr>
              <a:tr h="125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6.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tc gridSpan="2">
                  <a:txBody>
                    <a:bodyPr/>
                    <a:lstStyle/>
                    <a:p>
                      <a:pPr marL="2012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Zadajte IP adresu pôvodnej východzej brány v tvare x.x.x.x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 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Ak je odpoveď na otázku 4. NIE. Príklad 192.168.1.254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extLst>
                  <a:ext uri="{0D108BD9-81ED-4DB2-BD59-A6C34878D82A}">
                    <a16:rowId xmlns:a16="http://schemas.microsoft.com/office/drawing/2014/main" val="2246094147"/>
                  </a:ext>
                </a:extLst>
              </a:tr>
              <a:tr h="125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7.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Politiky pre preklad portov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Ak je odpoveď na otázku 4. NIE.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extLst>
                  <a:ext uri="{0D108BD9-81ED-4DB2-BD59-A6C34878D82A}">
                    <a16:rowId xmlns:a16="http://schemas.microsoft.com/office/drawing/2014/main" val="2805640546"/>
                  </a:ext>
                </a:extLst>
              </a:tr>
              <a:tr h="125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 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Vonkajší port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Vnútorná IP adresa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Vnútorná IP adresa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Služba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extLst>
                  <a:ext uri="{0D108BD9-81ED-4DB2-BD59-A6C34878D82A}">
                    <a16:rowId xmlns:a16="http://schemas.microsoft.com/office/drawing/2014/main" val="2345798579"/>
                  </a:ext>
                </a:extLst>
              </a:tr>
              <a:tr h="125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 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 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 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 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 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extLst>
                  <a:ext uri="{0D108BD9-81ED-4DB2-BD59-A6C34878D82A}">
                    <a16:rowId xmlns:a16="http://schemas.microsoft.com/office/drawing/2014/main" val="3182113634"/>
                  </a:ext>
                </a:extLst>
              </a:tr>
              <a:tr h="125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 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 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 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 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 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extLst>
                  <a:ext uri="{0D108BD9-81ED-4DB2-BD59-A6C34878D82A}">
                    <a16:rowId xmlns:a16="http://schemas.microsoft.com/office/drawing/2014/main" val="279059349"/>
                  </a:ext>
                </a:extLst>
              </a:tr>
              <a:tr h="125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 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 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 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 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 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extLst>
                  <a:ext uri="{0D108BD9-81ED-4DB2-BD59-A6C34878D82A}">
                    <a16:rowId xmlns:a16="http://schemas.microsoft.com/office/drawing/2014/main" val="1185295674"/>
                  </a:ext>
                </a:extLst>
              </a:tr>
              <a:tr h="125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8.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Využívate v sieti vlastný DHCP server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ÁNO/NIE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 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extLst>
                  <a:ext uri="{0D108BD9-81ED-4DB2-BD59-A6C34878D82A}">
                    <a16:rowId xmlns:a16="http://schemas.microsoft.com/office/drawing/2014/main" val="2427739728"/>
                  </a:ext>
                </a:extLst>
              </a:tr>
              <a:tr h="125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9.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Požadujete zriadiť DHCP server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ÁNO/NIE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Ak je odpoveď na otázku 9. ÁNO.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extLst>
                  <a:ext uri="{0D108BD9-81ED-4DB2-BD59-A6C34878D82A}">
                    <a16:rowId xmlns:a16="http://schemas.microsoft.com/office/drawing/2014/main" val="2154887878"/>
                  </a:ext>
                </a:extLst>
              </a:tr>
              <a:tr h="250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10.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tc gridSpan="2">
                  <a:txBody>
                    <a:bodyPr/>
                    <a:lstStyle/>
                    <a:p>
                      <a:pPr marL="2012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Zadajte aktuálnu IP adresu siete v tvare x.x.x.x/xx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 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Ak je odpoveď na otázku 9. ÁNO. Príklad 192.168.1.0/24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extLst>
                  <a:ext uri="{0D108BD9-81ED-4DB2-BD59-A6C34878D82A}">
                    <a16:rowId xmlns:a16="http://schemas.microsoft.com/office/drawing/2014/main" val="702836105"/>
                  </a:ext>
                </a:extLst>
              </a:tr>
              <a:tr h="250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11.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tc gridSpan="2">
                  <a:txBody>
                    <a:bodyPr/>
                    <a:lstStyle/>
                    <a:p>
                      <a:pPr marL="2012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Zadajte rozsah IP adries ktoré budú prideľované z DHCP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 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Ak je odpoveď na otázku 9. ÁNO.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Príklad 192.168.1.10 – 192.168.1.200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extLst>
                  <a:ext uri="{0D108BD9-81ED-4DB2-BD59-A6C34878D82A}">
                    <a16:rowId xmlns:a16="http://schemas.microsoft.com/office/drawing/2014/main" val="3782313636"/>
                  </a:ext>
                </a:extLst>
              </a:tr>
              <a:tr h="250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12.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tc gridSpan="2">
                  <a:txBody>
                    <a:bodyPr/>
                    <a:lstStyle/>
                    <a:p>
                      <a:pPr marL="2012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Zadajte IP adresu pôvodnej východzej brány v tvare x.x.x.x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 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Ak je odpoveď na otázku 9. ÁNO. Príklad 192.168.1.254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extLst>
                  <a:ext uri="{0D108BD9-81ED-4DB2-BD59-A6C34878D82A}">
                    <a16:rowId xmlns:a16="http://schemas.microsoft.com/office/drawing/2014/main" val="2606411809"/>
                  </a:ext>
                </a:extLst>
              </a:tr>
              <a:tr h="250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13.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tc gridSpan="2">
                  <a:txBody>
                    <a:bodyPr/>
                    <a:lstStyle/>
                    <a:p>
                      <a:pPr marL="2012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Zadajte IP adresu primárneho DNS servera(ak chcete využívať vlastný)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 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Ak je odpoveď na otázku 9. ÁNO. Príklad 192.168.1.2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extLst>
                  <a:ext uri="{0D108BD9-81ED-4DB2-BD59-A6C34878D82A}">
                    <a16:rowId xmlns:a16="http://schemas.microsoft.com/office/drawing/2014/main" val="1084707291"/>
                  </a:ext>
                </a:extLst>
              </a:tr>
              <a:tr h="2501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14.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tc gridSpan="2">
                  <a:txBody>
                    <a:bodyPr/>
                    <a:lstStyle/>
                    <a:p>
                      <a:pPr marL="2012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Zadajte IP adresu sekundárneho DNS servera(ak chcete využívať vlastný)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>
                          <a:effectLst/>
                        </a:rPr>
                        <a:t> </a:t>
                      </a:r>
                      <a:endParaRPr lang="sk-SK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700" dirty="0">
                          <a:effectLst/>
                        </a:rPr>
                        <a:t>Ak je odpoveď na otázku 9. ÁNO. Príklad 192.168.1.3</a:t>
                      </a:r>
                      <a:endParaRPr lang="sk-SK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20" marR="47820" marT="0" marB="0"/>
                </a:tc>
                <a:extLst>
                  <a:ext uri="{0D108BD9-81ED-4DB2-BD59-A6C34878D82A}">
                    <a16:rowId xmlns:a16="http://schemas.microsoft.com/office/drawing/2014/main" val="448905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608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539552" y="4443958"/>
            <a:ext cx="8064896" cy="72008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7452320" y="4443958"/>
            <a:ext cx="1152128" cy="216024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7452321" y="4479962"/>
            <a:ext cx="11521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www.edu-centrum.sk</a:t>
            </a:r>
            <a:endParaRPr lang="sk-SK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309470" y="4609147"/>
            <a:ext cx="2774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Projekt je spolufinancovaný z prostriedkov Európskeho fondu regionálneho rozvoja </a:t>
            </a:r>
          </a:p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prostredníctvom Operačného programu Informatizácia spoločnosti.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33406"/>
            <a:ext cx="2664296" cy="31838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141"/>
            <a:ext cx="864096" cy="379627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4750905" y="267494"/>
            <a:ext cx="3552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err="1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</a:t>
            </a:r>
            <a:r>
              <a:rPr lang="sk-SK" sz="2200" b="1" dirty="0" err="1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ácia</a:t>
            </a:r>
            <a:r>
              <a:rPr lang="sk-SK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lokálnou infraštruktúrou</a:t>
            </a:r>
          </a:p>
        </p:txBody>
      </p:sp>
      <p:sp>
        <p:nvSpPr>
          <p:cNvPr id="10" name="Päťuholník 9"/>
          <p:cNvSpPr/>
          <p:nvPr/>
        </p:nvSpPr>
        <p:spPr>
          <a:xfrm rot="5400000">
            <a:off x="8187167" y="210252"/>
            <a:ext cx="627534" cy="207030"/>
          </a:xfrm>
          <a:prstGeom prst="homePlate">
            <a:avLst/>
          </a:prstGeom>
          <a:solidFill>
            <a:srgbClr val="7C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7C2B83"/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928699" y="1535706"/>
            <a:ext cx="59475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 IP </a:t>
            </a:r>
            <a:r>
              <a:rPr lang="sk-SK" sz="1100" dirty="0" err="1">
                <a:latin typeface="Arial" panose="020B0604020202020204" pitchFamily="34" charset="0"/>
                <a:cs typeface="Arial" panose="020B0604020202020204" pitchFamily="34" charset="0"/>
              </a:rPr>
              <a:t>adresácia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 školy bude zmenená (preferovaný typ).</a:t>
            </a:r>
          </a:p>
          <a:p>
            <a:pPr marL="179388" indent="-179388"/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IP </a:t>
            </a:r>
            <a:r>
              <a:rPr lang="sk-SK" sz="1100" dirty="0" err="1">
                <a:latin typeface="Arial" panose="020B0604020202020204" pitchFamily="34" charset="0"/>
                <a:cs typeface="Arial" panose="020B0604020202020204" pitchFamily="34" charset="0"/>
              </a:rPr>
              <a:t>adresácia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 školy zostane zachovaná(avšak nesmie sa prekrývať s </a:t>
            </a:r>
            <a:r>
              <a:rPr lang="sk-SK" sz="1100" dirty="0" err="1">
                <a:latin typeface="Arial" panose="020B0604020202020204" pitchFamily="34" charset="0"/>
                <a:cs typeface="Arial" panose="020B0604020202020204" pitchFamily="34" charset="0"/>
              </a:rPr>
              <a:t>adresáciu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 použitou v projekte DUD).</a:t>
            </a:r>
            <a:endParaRPr lang="sk-SK" sz="1100" dirty="0">
              <a:solidFill>
                <a:srgbClr val="7AC1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/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Špeciálne zapojenia(veľmi špecifické zapojenie </a:t>
            </a:r>
            <a:r>
              <a:rPr lang="sk-SK" sz="1100" dirty="0" err="1">
                <a:latin typeface="Arial" panose="020B0604020202020204" pitchFamily="34" charset="0"/>
                <a:cs typeface="Arial" panose="020B0604020202020204" pitchFamily="34" charset="0"/>
              </a:rPr>
              <a:t>škol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, ktoré bude </a:t>
            </a:r>
            <a:r>
              <a:rPr lang="sk-SK" sz="1100">
                <a:latin typeface="Arial" panose="020B0604020202020204" pitchFamily="34" charset="0"/>
                <a:cs typeface="Arial" panose="020B0604020202020204" pitchFamily="34" charset="0"/>
              </a:rPr>
              <a:t>predtým odkonzultované)</a:t>
            </a:r>
            <a:endParaRPr lang="sk-SK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938822" y="1123703"/>
            <a:ext cx="1979105" cy="261610"/>
          </a:xfrm>
          <a:prstGeom prst="rect">
            <a:avLst/>
          </a:prstGeom>
          <a:solidFill>
            <a:srgbClr val="7C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BlokTextu 13"/>
          <p:cNvSpPr txBox="1"/>
          <p:nvPr/>
        </p:nvSpPr>
        <p:spPr>
          <a:xfrm>
            <a:off x="971600" y="1123703"/>
            <a:ext cx="21742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Základné typy nastavení</a:t>
            </a:r>
          </a:p>
        </p:txBody>
      </p:sp>
    </p:spTree>
    <p:extLst>
      <p:ext uri="{BB962C8B-B14F-4D97-AF65-F5344CB8AC3E}">
        <p14:creationId xmlns:p14="http://schemas.microsoft.com/office/powerpoint/2010/main" val="3588406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539552" y="4443958"/>
            <a:ext cx="8064896" cy="72008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7452320" y="4443958"/>
            <a:ext cx="1152128" cy="216024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7452321" y="4479962"/>
            <a:ext cx="11521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www.edu-centrum.sk</a:t>
            </a:r>
            <a:endParaRPr lang="sk-SK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309470" y="4609147"/>
            <a:ext cx="2774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Projekt je spolufinancovaný z prostriedkov Európskeho fondu regionálneho rozvoja </a:t>
            </a:r>
          </a:p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prostredníctvom Operačného programu Informatizácia spoločnosti.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33406"/>
            <a:ext cx="2664296" cy="31838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141"/>
            <a:ext cx="864096" cy="379627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4750905" y="267494"/>
            <a:ext cx="35525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EDU_HOST</a:t>
            </a:r>
          </a:p>
        </p:txBody>
      </p:sp>
      <p:sp>
        <p:nvSpPr>
          <p:cNvPr id="10" name="Päťuholník 9"/>
          <p:cNvSpPr/>
          <p:nvPr/>
        </p:nvSpPr>
        <p:spPr>
          <a:xfrm rot="5400000">
            <a:off x="8187167" y="210252"/>
            <a:ext cx="627534" cy="207030"/>
          </a:xfrm>
          <a:prstGeom prst="homePlate">
            <a:avLst/>
          </a:prstGeom>
          <a:solidFill>
            <a:srgbClr val="7C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7C2B83"/>
              </a:solidFill>
            </a:endParaRP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470" y="791562"/>
            <a:ext cx="2277396" cy="3211223"/>
          </a:xfrm>
          <a:prstGeom prst="rect">
            <a:avLst/>
          </a:prstGeom>
        </p:spPr>
      </p:pic>
      <p:sp>
        <p:nvSpPr>
          <p:cNvPr id="12" name="BlokTextu 11"/>
          <p:cNvSpPr txBox="1"/>
          <p:nvPr/>
        </p:nvSpPr>
        <p:spPr>
          <a:xfrm>
            <a:off x="755576" y="1164313"/>
            <a:ext cx="5947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Zvol</a:t>
            </a:r>
            <a:r>
              <a:rPr lang="sk-SK" sz="1100" dirty="0" err="1">
                <a:latin typeface="Arial" panose="020B0604020202020204" pitchFamily="34" charset="0"/>
                <a:cs typeface="Arial" panose="020B0604020202020204" pitchFamily="34" charset="0"/>
              </a:rPr>
              <a:t>íme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 sieť EDU_HOST</a:t>
            </a:r>
          </a:p>
        </p:txBody>
      </p:sp>
    </p:spTree>
    <p:extLst>
      <p:ext uri="{BB962C8B-B14F-4D97-AF65-F5344CB8AC3E}">
        <p14:creationId xmlns:p14="http://schemas.microsoft.com/office/powerpoint/2010/main" val="4032821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539552" y="4443958"/>
            <a:ext cx="8064896" cy="72008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7452320" y="4443958"/>
            <a:ext cx="1152128" cy="216024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7452321" y="4479962"/>
            <a:ext cx="11521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www.edu-centrum.sk</a:t>
            </a:r>
            <a:endParaRPr lang="sk-SK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309470" y="4609147"/>
            <a:ext cx="2774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Projekt je spolufinancovaný z prostriedkov Európskeho fondu regionálneho rozvoja </a:t>
            </a:r>
          </a:p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prostredníctvom Operačného programu Informatizácia spoločnosti.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33406"/>
            <a:ext cx="2664296" cy="31838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141"/>
            <a:ext cx="864096" cy="379627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4750905" y="267494"/>
            <a:ext cx="3552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err="1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Chyba</a:t>
            </a:r>
            <a:r>
              <a:rPr lang="en-US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certifik</a:t>
            </a:r>
            <a:r>
              <a:rPr lang="sk-SK" sz="2200" b="1" dirty="0" err="1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átu</a:t>
            </a:r>
            <a:r>
              <a:rPr lang="sk-SK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sk-SK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Explorer</a:t>
            </a:r>
          </a:p>
        </p:txBody>
      </p:sp>
      <p:sp>
        <p:nvSpPr>
          <p:cNvPr id="10" name="Päťuholník 9"/>
          <p:cNvSpPr/>
          <p:nvPr/>
        </p:nvSpPr>
        <p:spPr>
          <a:xfrm rot="5400000">
            <a:off x="8187167" y="210252"/>
            <a:ext cx="627534" cy="207030"/>
          </a:xfrm>
          <a:prstGeom prst="homePlate">
            <a:avLst/>
          </a:prstGeom>
          <a:solidFill>
            <a:srgbClr val="7C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7C2B83"/>
              </a:solidFill>
            </a:endParaRP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252" y="1026631"/>
            <a:ext cx="5280699" cy="322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78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539552" y="4443958"/>
            <a:ext cx="8064896" cy="72008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7452320" y="4443958"/>
            <a:ext cx="1152128" cy="216024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7452321" y="4479962"/>
            <a:ext cx="11521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www.edu-centrum.sk</a:t>
            </a:r>
            <a:endParaRPr lang="sk-SK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309470" y="4609147"/>
            <a:ext cx="2774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Projekt je spolufinancovaný z prostriedkov Európskeho fondu regionálneho rozvoja </a:t>
            </a:r>
          </a:p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prostredníctvom Operačného programu Informatizácia spoločnosti.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33406"/>
            <a:ext cx="2664296" cy="31838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141"/>
            <a:ext cx="864096" cy="379627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4750905" y="267494"/>
            <a:ext cx="3552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err="1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Chyba</a:t>
            </a:r>
            <a:r>
              <a:rPr lang="en-US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certifik</a:t>
            </a:r>
            <a:r>
              <a:rPr lang="sk-SK" sz="2200" b="1" dirty="0" err="1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átu</a:t>
            </a:r>
            <a:r>
              <a:rPr lang="sk-SK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sk-SK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Firefox</a:t>
            </a:r>
          </a:p>
        </p:txBody>
      </p:sp>
      <p:sp>
        <p:nvSpPr>
          <p:cNvPr id="10" name="Päťuholník 9"/>
          <p:cNvSpPr/>
          <p:nvPr/>
        </p:nvSpPr>
        <p:spPr>
          <a:xfrm rot="5400000">
            <a:off x="8187167" y="210252"/>
            <a:ext cx="627534" cy="207030"/>
          </a:xfrm>
          <a:prstGeom prst="homePlate">
            <a:avLst/>
          </a:prstGeom>
          <a:solidFill>
            <a:srgbClr val="7C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7C2B83"/>
              </a:solidFill>
            </a:endParaRP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832" y="952023"/>
            <a:ext cx="5698335" cy="316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82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539552" y="4443958"/>
            <a:ext cx="8064896" cy="72008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7452320" y="4443958"/>
            <a:ext cx="1152128" cy="216024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7452321" y="4479962"/>
            <a:ext cx="11521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www.edu-centrum.sk</a:t>
            </a:r>
            <a:endParaRPr lang="sk-SK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309470" y="4609147"/>
            <a:ext cx="2774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Projekt je spolufinancovaný z prostriedkov Európskeho fondu regionálneho rozvoja </a:t>
            </a:r>
          </a:p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prostredníctvom Operačného programu Informatizácia spoločnosti.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33406"/>
            <a:ext cx="2664296" cy="31838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141"/>
            <a:ext cx="864096" cy="379627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4750905" y="267494"/>
            <a:ext cx="35525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</a:t>
            </a:r>
          </a:p>
        </p:txBody>
      </p:sp>
      <p:sp>
        <p:nvSpPr>
          <p:cNvPr id="11" name="Päťuholník 10"/>
          <p:cNvSpPr/>
          <p:nvPr/>
        </p:nvSpPr>
        <p:spPr>
          <a:xfrm rot="5400000">
            <a:off x="8187167" y="210252"/>
            <a:ext cx="627534" cy="207030"/>
          </a:xfrm>
          <a:prstGeom prst="homePlate">
            <a:avLst/>
          </a:prstGeom>
          <a:solidFill>
            <a:srgbClr val="7C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BlokTextu 11"/>
          <p:cNvSpPr txBox="1"/>
          <p:nvPr/>
        </p:nvSpPr>
        <p:spPr>
          <a:xfrm>
            <a:off x="458739" y="1005725"/>
            <a:ext cx="81457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Národný projekt „Digitálne učivo na dosah“, nazvaný jednoducho </a:t>
            </a:r>
            <a:r>
              <a:rPr lang="sk-SK" sz="1100" dirty="0" err="1">
                <a:latin typeface="Arial" panose="020B0604020202020204" pitchFamily="34" charset="0"/>
                <a:cs typeface="Arial" panose="020B0604020202020204" pitchFamily="34" charset="0"/>
              </a:rPr>
              <a:t>EDUcentrum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, prispieva k modernizácii a </a:t>
            </a:r>
            <a:r>
              <a:rPr lang="sk-SK" sz="1100" b="1" dirty="0">
                <a:latin typeface="Arial" panose="020B0604020202020204" pitchFamily="34" charset="0"/>
                <a:cs typeface="Arial" panose="020B0604020202020204" pitchFamily="34" charset="0"/>
              </a:rPr>
              <a:t>skvalitneniu učebného procesu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 na zapojených školách. Prináša im garantovaný prístup k digitálnemu edukačnému obsahu, </a:t>
            </a:r>
          </a:p>
          <a:p>
            <a:r>
              <a:rPr lang="sk-SK" sz="1100" b="1" dirty="0">
                <a:latin typeface="Arial" panose="020B0604020202020204" pitchFamily="34" charset="0"/>
                <a:cs typeface="Arial" panose="020B0604020202020204" pitchFamily="34" charset="0"/>
              </a:rPr>
              <a:t>rýchly a bezpečný internet, bezplatnú prevádzku 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služieb a podporu na obdobie 5 rokov od ukončenia projektu. </a:t>
            </a:r>
          </a:p>
          <a:p>
            <a:endParaRPr lang="sk-SK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Žiaci aj pedagógovia ocenia, že okrem školských </a:t>
            </a:r>
            <a:r>
              <a:rPr lang="sk-SK" sz="1100" dirty="0" err="1">
                <a:latin typeface="Arial" panose="020B0604020202020204" pitchFamily="34" charset="0"/>
                <a:cs typeface="Arial" panose="020B0604020202020204" pitchFamily="34" charset="0"/>
              </a:rPr>
              <a:t>tabletov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 a počítačov sa do tejto siete rezortu dostanú aj zo svojich </a:t>
            </a:r>
          </a:p>
          <a:p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osobných zariadení, mobilov či </a:t>
            </a:r>
            <a:r>
              <a:rPr lang="sk-SK" sz="1100" dirty="0" err="1">
                <a:latin typeface="Arial" panose="020B0604020202020204" pitchFamily="34" charset="0"/>
                <a:cs typeface="Arial" panose="020B0604020202020204" pitchFamily="34" charset="0"/>
              </a:rPr>
              <a:t>tabletov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726852" y="2688034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b="1" dirty="0">
                <a:latin typeface="Arial" panose="020B0604020202020204" pitchFamily="34" charset="0"/>
                <a:cs typeface="Arial" panose="020B0604020202020204" pitchFamily="34" charset="0"/>
              </a:rPr>
              <a:t>VIAC AKO 200 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materských, </a:t>
            </a:r>
          </a:p>
          <a:p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základných a stredných </a:t>
            </a:r>
            <a:r>
              <a:rPr lang="sk-SK" sz="1100" b="1" dirty="0">
                <a:latin typeface="Arial" panose="020B0604020202020204" pitchFamily="34" charset="0"/>
                <a:cs typeface="Arial" panose="020B0604020202020204" pitchFamily="34" charset="0"/>
              </a:rPr>
              <a:t>ŠKÔL</a:t>
            </a:r>
          </a:p>
        </p:txBody>
      </p:sp>
      <p:sp>
        <p:nvSpPr>
          <p:cNvPr id="14" name="BlokTextu 13"/>
          <p:cNvSpPr txBox="1"/>
          <p:nvPr/>
        </p:nvSpPr>
        <p:spPr>
          <a:xfrm>
            <a:off x="3851920" y="2690559"/>
            <a:ext cx="21602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b="1" dirty="0">
                <a:latin typeface="Arial" panose="020B0604020202020204" pitchFamily="34" charset="0"/>
                <a:cs typeface="Arial" panose="020B0604020202020204" pitchFamily="34" charset="0"/>
              </a:rPr>
              <a:t>PÄŤ OKRESOV</a:t>
            </a:r>
          </a:p>
          <a:p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Banská Bystrica, </a:t>
            </a:r>
          </a:p>
          <a:p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Banská Štiavnica, </a:t>
            </a:r>
          </a:p>
          <a:p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Snina, </a:t>
            </a:r>
          </a:p>
          <a:p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Spišská Nová Ves </a:t>
            </a:r>
          </a:p>
          <a:p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a Trnava</a:t>
            </a:r>
          </a:p>
        </p:txBody>
      </p:sp>
      <p:sp>
        <p:nvSpPr>
          <p:cNvPr id="15" name="BlokTextu 14"/>
          <p:cNvSpPr txBox="1"/>
          <p:nvPr/>
        </p:nvSpPr>
        <p:spPr>
          <a:xfrm>
            <a:off x="6588224" y="2688034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Projekt je pre zapojené školy </a:t>
            </a:r>
            <a:r>
              <a:rPr lang="pl-PL" sz="1100" b="1" dirty="0">
                <a:latin typeface="Arial" panose="020B0604020202020204" pitchFamily="34" charset="0"/>
                <a:cs typeface="Arial" panose="020B0604020202020204" pitchFamily="34" charset="0"/>
              </a:rPr>
              <a:t>BEZPLATNÝ</a:t>
            </a:r>
            <a:endParaRPr lang="sk-SK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dĺžnik 15"/>
          <p:cNvSpPr/>
          <p:nvPr/>
        </p:nvSpPr>
        <p:spPr>
          <a:xfrm>
            <a:off x="539552" y="2759461"/>
            <a:ext cx="72008" cy="288032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Obdĺžnik 16"/>
          <p:cNvSpPr/>
          <p:nvPr/>
        </p:nvSpPr>
        <p:spPr>
          <a:xfrm>
            <a:off x="3635896" y="2759460"/>
            <a:ext cx="72008" cy="964417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Obdĺžnik 17"/>
          <p:cNvSpPr/>
          <p:nvPr/>
        </p:nvSpPr>
        <p:spPr>
          <a:xfrm>
            <a:off x="6408204" y="2759461"/>
            <a:ext cx="72008" cy="288032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2771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539552" y="4443958"/>
            <a:ext cx="8064896" cy="72008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7452320" y="4443958"/>
            <a:ext cx="1152128" cy="216024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7452321" y="4479962"/>
            <a:ext cx="11521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www.edu-centrum.sk</a:t>
            </a:r>
            <a:endParaRPr lang="sk-SK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309470" y="4609147"/>
            <a:ext cx="2774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Projekt je spolufinancovaný z prostriedkov Európskeho fondu regionálneho rozvoja </a:t>
            </a:r>
          </a:p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prostredníctvom Operačného programu Informatizácia spoločnosti.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33406"/>
            <a:ext cx="2664296" cy="31838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141"/>
            <a:ext cx="864096" cy="379627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4750905" y="267494"/>
            <a:ext cx="3552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err="1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Chyba</a:t>
            </a:r>
            <a:r>
              <a:rPr lang="en-US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certifik</a:t>
            </a:r>
            <a:r>
              <a:rPr lang="sk-SK" sz="2200" b="1" dirty="0" err="1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átu</a:t>
            </a:r>
            <a:r>
              <a:rPr lang="sk-SK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sk-SK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Firefox</a:t>
            </a:r>
          </a:p>
        </p:txBody>
      </p:sp>
      <p:sp>
        <p:nvSpPr>
          <p:cNvPr id="10" name="Päťuholník 9"/>
          <p:cNvSpPr/>
          <p:nvPr/>
        </p:nvSpPr>
        <p:spPr>
          <a:xfrm rot="5400000">
            <a:off x="8187167" y="210252"/>
            <a:ext cx="627534" cy="207030"/>
          </a:xfrm>
          <a:prstGeom prst="homePlate">
            <a:avLst/>
          </a:prstGeom>
          <a:solidFill>
            <a:srgbClr val="7C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7C2B83"/>
              </a:solidFill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85652"/>
            <a:ext cx="4696847" cy="344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27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539552" y="4443958"/>
            <a:ext cx="8064896" cy="72008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7452320" y="4443958"/>
            <a:ext cx="1152128" cy="216024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7452321" y="4479962"/>
            <a:ext cx="11521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www.edu-centrum.sk</a:t>
            </a:r>
            <a:endParaRPr lang="sk-SK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309470" y="4609147"/>
            <a:ext cx="2774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Projekt je spolufinancovaný z prostriedkov Európskeho fondu regionálneho rozvoja </a:t>
            </a:r>
          </a:p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prostredníctvom Operačného programu Informatizácia spoločnosti.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33406"/>
            <a:ext cx="2664296" cy="31838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141"/>
            <a:ext cx="864096" cy="379627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4750905" y="267494"/>
            <a:ext cx="3552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err="1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Chyba</a:t>
            </a:r>
            <a:r>
              <a:rPr lang="en-US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certifik</a:t>
            </a:r>
            <a:r>
              <a:rPr lang="sk-SK" sz="2200" b="1" dirty="0" err="1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átu</a:t>
            </a:r>
            <a:r>
              <a:rPr lang="sk-SK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sk-SK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Firefox</a:t>
            </a:r>
          </a:p>
        </p:txBody>
      </p:sp>
      <p:sp>
        <p:nvSpPr>
          <p:cNvPr id="10" name="Päťuholník 9"/>
          <p:cNvSpPr/>
          <p:nvPr/>
        </p:nvSpPr>
        <p:spPr>
          <a:xfrm rot="5400000">
            <a:off x="8187167" y="210252"/>
            <a:ext cx="627534" cy="207030"/>
          </a:xfrm>
          <a:prstGeom prst="homePlate">
            <a:avLst/>
          </a:prstGeom>
          <a:solidFill>
            <a:srgbClr val="7C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7C2B83"/>
              </a:solidFill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746995"/>
            <a:ext cx="3637842" cy="360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07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539552" y="4443958"/>
            <a:ext cx="8064896" cy="72008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7452320" y="4443958"/>
            <a:ext cx="1152128" cy="216024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7452321" y="4479962"/>
            <a:ext cx="11521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www.edu-centrum.sk</a:t>
            </a:r>
            <a:endParaRPr lang="sk-SK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309470" y="4609147"/>
            <a:ext cx="2774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Projekt je spolufinancovaný z prostriedkov Európskeho fondu regionálneho rozvoja </a:t>
            </a:r>
          </a:p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prostredníctvom Operačného programu Informatizácia spoločnosti.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33406"/>
            <a:ext cx="2664296" cy="31838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141"/>
            <a:ext cx="864096" cy="379627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4750905" y="267494"/>
            <a:ext cx="3552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err="1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Chyba</a:t>
            </a:r>
            <a:r>
              <a:rPr lang="en-US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certifik</a:t>
            </a:r>
            <a:r>
              <a:rPr lang="sk-SK" sz="2200" b="1" dirty="0" err="1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átu</a:t>
            </a:r>
            <a:r>
              <a:rPr lang="sk-SK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sk-SK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Chrome</a:t>
            </a:r>
          </a:p>
        </p:txBody>
      </p:sp>
      <p:sp>
        <p:nvSpPr>
          <p:cNvPr id="10" name="Päťuholník 9"/>
          <p:cNvSpPr/>
          <p:nvPr/>
        </p:nvSpPr>
        <p:spPr>
          <a:xfrm rot="5400000">
            <a:off x="8187167" y="210252"/>
            <a:ext cx="627534" cy="207030"/>
          </a:xfrm>
          <a:prstGeom prst="homePlate">
            <a:avLst/>
          </a:prstGeom>
          <a:solidFill>
            <a:srgbClr val="7C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7C2B83"/>
              </a:solidFill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30803"/>
            <a:ext cx="5845248" cy="333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14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539552" y="4443958"/>
            <a:ext cx="8064896" cy="72008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7452320" y="4443958"/>
            <a:ext cx="1152128" cy="216024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7452321" y="4479962"/>
            <a:ext cx="11521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www.edu-centrum.sk</a:t>
            </a:r>
            <a:endParaRPr lang="sk-SK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309470" y="4609147"/>
            <a:ext cx="2774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Projekt je spolufinancovaný z prostriedkov Európskeho fondu regionálneho rozvoja </a:t>
            </a:r>
          </a:p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prostredníctvom Operačného programu Informatizácia spoločnosti.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33406"/>
            <a:ext cx="2664296" cy="31838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141"/>
            <a:ext cx="864096" cy="379627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4750905" y="267494"/>
            <a:ext cx="3552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err="1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Chyba</a:t>
            </a:r>
            <a:r>
              <a:rPr lang="en-US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certifik</a:t>
            </a:r>
            <a:r>
              <a:rPr lang="sk-SK" sz="2200" b="1" dirty="0" err="1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átu</a:t>
            </a:r>
            <a:r>
              <a:rPr lang="sk-SK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sk-SK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Chrome</a:t>
            </a:r>
          </a:p>
        </p:txBody>
      </p:sp>
      <p:sp>
        <p:nvSpPr>
          <p:cNvPr id="10" name="Päťuholník 9"/>
          <p:cNvSpPr/>
          <p:nvPr/>
        </p:nvSpPr>
        <p:spPr>
          <a:xfrm rot="5400000">
            <a:off x="8187167" y="210252"/>
            <a:ext cx="627534" cy="207030"/>
          </a:xfrm>
          <a:prstGeom prst="homePlate">
            <a:avLst/>
          </a:prstGeom>
          <a:solidFill>
            <a:srgbClr val="7C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7C2B83"/>
              </a:solidFill>
            </a:endParaRP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714277"/>
            <a:ext cx="4754669" cy="361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75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539552" y="4443958"/>
            <a:ext cx="8064896" cy="72008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7452320" y="4443958"/>
            <a:ext cx="1152128" cy="216024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7452321" y="4479962"/>
            <a:ext cx="11521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www.edu-centrum.sk</a:t>
            </a:r>
            <a:endParaRPr lang="sk-SK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309470" y="4609147"/>
            <a:ext cx="2774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Projekt je spolufinancovaný z prostriedkov Európskeho fondu regionálneho rozvoja </a:t>
            </a:r>
          </a:p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prostredníctvom Operačného programu Informatizácia spoločnosti.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33406"/>
            <a:ext cx="2664296" cy="31838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141"/>
            <a:ext cx="864096" cy="379627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4750905" y="267494"/>
            <a:ext cx="35525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EDU_HOST</a:t>
            </a:r>
          </a:p>
        </p:txBody>
      </p:sp>
      <p:sp>
        <p:nvSpPr>
          <p:cNvPr id="10" name="Päťuholník 9"/>
          <p:cNvSpPr/>
          <p:nvPr/>
        </p:nvSpPr>
        <p:spPr>
          <a:xfrm rot="5400000">
            <a:off x="8187167" y="210252"/>
            <a:ext cx="627534" cy="207030"/>
          </a:xfrm>
          <a:prstGeom prst="homePlate">
            <a:avLst/>
          </a:prstGeom>
          <a:solidFill>
            <a:srgbClr val="7C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7C2B83"/>
              </a:solidFill>
            </a:endParaRP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4986" y="1064439"/>
            <a:ext cx="6700539" cy="294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46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539552" y="4443958"/>
            <a:ext cx="8064896" cy="72008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7452320" y="4443958"/>
            <a:ext cx="1152128" cy="216024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7452321" y="4479962"/>
            <a:ext cx="11521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www.edu-centrum.sk</a:t>
            </a:r>
            <a:endParaRPr lang="sk-SK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309470" y="4609147"/>
            <a:ext cx="2774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Projekt je spolufinancovaný z prostriedkov Európskeho fondu regionálneho rozvoja </a:t>
            </a:r>
          </a:p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prostredníctvom Operačného programu Informatizácia spoločnosti.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33406"/>
            <a:ext cx="2664296" cy="31838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141"/>
            <a:ext cx="864096" cy="379627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4750905" y="267494"/>
            <a:ext cx="35525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EDU_HOST</a:t>
            </a:r>
          </a:p>
        </p:txBody>
      </p:sp>
      <p:sp>
        <p:nvSpPr>
          <p:cNvPr id="10" name="Päťuholník 9"/>
          <p:cNvSpPr/>
          <p:nvPr/>
        </p:nvSpPr>
        <p:spPr>
          <a:xfrm rot="5400000">
            <a:off x="8187167" y="210252"/>
            <a:ext cx="627534" cy="207030"/>
          </a:xfrm>
          <a:prstGeom prst="homePlate">
            <a:avLst/>
          </a:prstGeom>
          <a:solidFill>
            <a:srgbClr val="7C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7C2B83"/>
              </a:solidFill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194" y="1923678"/>
            <a:ext cx="8271249" cy="88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0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539552" y="4443958"/>
            <a:ext cx="8064896" cy="72008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7452320" y="4443958"/>
            <a:ext cx="1152128" cy="216024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7452321" y="4479962"/>
            <a:ext cx="11521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www.edu-centrum.sk</a:t>
            </a:r>
            <a:endParaRPr lang="sk-SK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309470" y="4609147"/>
            <a:ext cx="2774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Projekt je spolufinancovaný z prostriedkov Európskeho fondu regionálneho rozvoja </a:t>
            </a:r>
          </a:p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prostredníctvom Operačného programu Informatizácia spoločnosti.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33406"/>
            <a:ext cx="2664296" cy="31838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141"/>
            <a:ext cx="864096" cy="379627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4750905" y="267494"/>
            <a:ext cx="35525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EDU_HOST</a:t>
            </a:r>
          </a:p>
        </p:txBody>
      </p:sp>
      <p:sp>
        <p:nvSpPr>
          <p:cNvPr id="10" name="Päťuholník 9"/>
          <p:cNvSpPr/>
          <p:nvPr/>
        </p:nvSpPr>
        <p:spPr>
          <a:xfrm rot="5400000">
            <a:off x="8187167" y="210252"/>
            <a:ext cx="627534" cy="207030"/>
          </a:xfrm>
          <a:prstGeom prst="homePlate">
            <a:avLst/>
          </a:prstGeom>
          <a:solidFill>
            <a:srgbClr val="7C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7C2B83"/>
              </a:solidFill>
            </a:endParaRP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563638"/>
            <a:ext cx="8381932" cy="180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51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539552" y="4443958"/>
            <a:ext cx="8064896" cy="72008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7452320" y="4443958"/>
            <a:ext cx="1152128" cy="216024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7452321" y="4479962"/>
            <a:ext cx="11521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www.edu-centrum.sk</a:t>
            </a:r>
            <a:endParaRPr lang="sk-SK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309470" y="4609147"/>
            <a:ext cx="2774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Projekt je spolufinancovaný z prostriedkov Európskeho fondu regionálneho rozvoja </a:t>
            </a:r>
          </a:p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prostredníctvom Operačného programu Informatizácia spoločnosti.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33406"/>
            <a:ext cx="2664296" cy="31838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141"/>
            <a:ext cx="864096" cy="379627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4750905" y="267494"/>
            <a:ext cx="35525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EDU_PRIHLASENIE</a:t>
            </a:r>
            <a:endParaRPr lang="sk-SK" sz="2200" b="1" dirty="0">
              <a:solidFill>
                <a:srgbClr val="7C2B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äťuholník 9"/>
          <p:cNvSpPr/>
          <p:nvPr/>
        </p:nvSpPr>
        <p:spPr>
          <a:xfrm rot="5400000">
            <a:off x="8187167" y="210252"/>
            <a:ext cx="627534" cy="207030"/>
          </a:xfrm>
          <a:prstGeom prst="homePlate">
            <a:avLst/>
          </a:prstGeom>
          <a:solidFill>
            <a:srgbClr val="7C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7C2B83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755576" y="1164313"/>
            <a:ext cx="5947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Zvol</a:t>
            </a:r>
            <a:r>
              <a:rPr lang="sk-SK" sz="1100" dirty="0" err="1">
                <a:latin typeface="Arial" panose="020B0604020202020204" pitchFamily="34" charset="0"/>
                <a:cs typeface="Arial" panose="020B0604020202020204" pitchFamily="34" charset="0"/>
              </a:rPr>
              <a:t>íme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 sieť EDU_PRIHLASENIE</a:t>
            </a:r>
          </a:p>
        </p:txBody>
      </p:sp>
      <p:pic>
        <p:nvPicPr>
          <p:cNvPr id="14" name="Obrázo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435" y="777768"/>
            <a:ext cx="2277396" cy="31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796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539552" y="4443958"/>
            <a:ext cx="8064896" cy="72008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7452320" y="4443958"/>
            <a:ext cx="1152128" cy="216024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7452321" y="4479962"/>
            <a:ext cx="11521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www.edu-centrum.sk</a:t>
            </a:r>
            <a:endParaRPr lang="sk-SK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309470" y="4609147"/>
            <a:ext cx="2774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Projekt je spolufinancovaný z prostriedkov Európskeho fondu regionálneho rozvoja </a:t>
            </a:r>
          </a:p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prostredníctvom Operačného programu Informatizácia spoločnosti.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33406"/>
            <a:ext cx="2664296" cy="31838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141"/>
            <a:ext cx="864096" cy="379627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4750905" y="267494"/>
            <a:ext cx="35525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2200" b="1" dirty="0" err="1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edu_prihlásenie</a:t>
            </a:r>
            <a:endParaRPr lang="sk-SK" sz="2200" b="1" dirty="0">
              <a:solidFill>
                <a:srgbClr val="7C2B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äťuholník 9"/>
          <p:cNvSpPr/>
          <p:nvPr/>
        </p:nvSpPr>
        <p:spPr>
          <a:xfrm rot="5400000">
            <a:off x="8187167" y="210252"/>
            <a:ext cx="627534" cy="207030"/>
          </a:xfrm>
          <a:prstGeom prst="homePlate">
            <a:avLst/>
          </a:prstGeom>
          <a:solidFill>
            <a:srgbClr val="7C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7C2B83"/>
              </a:solidFill>
            </a:endParaRP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0914" y="915566"/>
            <a:ext cx="4971429" cy="2961905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755576" y="1164313"/>
            <a:ext cx="59475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Autentifikácie do siete</a:t>
            </a:r>
          </a:p>
          <a:p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Prihlásenie pomocou konta RIAM</a:t>
            </a:r>
          </a:p>
          <a:p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Filtrovanie obsahu na základe </a:t>
            </a:r>
          </a:p>
          <a:p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     užívateľského konta</a:t>
            </a:r>
          </a:p>
        </p:txBody>
      </p:sp>
    </p:spTree>
    <p:extLst>
      <p:ext uri="{BB962C8B-B14F-4D97-AF65-F5344CB8AC3E}">
        <p14:creationId xmlns:p14="http://schemas.microsoft.com/office/powerpoint/2010/main" val="14025256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539552" y="4443958"/>
            <a:ext cx="8064896" cy="72008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7452320" y="4443958"/>
            <a:ext cx="1152128" cy="216024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7452321" y="4479962"/>
            <a:ext cx="11521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www.edu-centrum.sk</a:t>
            </a:r>
            <a:endParaRPr lang="sk-SK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309470" y="4609147"/>
            <a:ext cx="2774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Projekt je spolufinancovaný z prostriedkov Európskeho fondu regionálneho rozvoja </a:t>
            </a:r>
          </a:p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prostredníctvom Operačného programu Informatizácia spoločnosti.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33406"/>
            <a:ext cx="2664296" cy="31838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141"/>
            <a:ext cx="864096" cy="379627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4750905" y="267494"/>
            <a:ext cx="35525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Portál EDU-centrum</a:t>
            </a:r>
          </a:p>
        </p:txBody>
      </p:sp>
      <p:sp>
        <p:nvSpPr>
          <p:cNvPr id="10" name="Päťuholník 9"/>
          <p:cNvSpPr/>
          <p:nvPr/>
        </p:nvSpPr>
        <p:spPr>
          <a:xfrm rot="5400000">
            <a:off x="8187167" y="210252"/>
            <a:ext cx="627534" cy="207030"/>
          </a:xfrm>
          <a:prstGeom prst="homePlate">
            <a:avLst/>
          </a:prstGeom>
          <a:solidFill>
            <a:srgbClr val="7C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7C2B83"/>
              </a:solidFill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934" y="667919"/>
            <a:ext cx="5000000" cy="3628571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755576" y="1203598"/>
            <a:ext cx="59475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Autentifikácie do portálu EDU-centrum</a:t>
            </a:r>
          </a:p>
          <a:p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Prihlásenie pomocou konta RIAM</a:t>
            </a:r>
          </a:p>
          <a:p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Filtrovanie obsahu na základe </a:t>
            </a:r>
          </a:p>
          <a:p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     užívateľského konta</a:t>
            </a:r>
          </a:p>
        </p:txBody>
      </p:sp>
    </p:spTree>
    <p:extLst>
      <p:ext uri="{BB962C8B-B14F-4D97-AF65-F5344CB8AC3E}">
        <p14:creationId xmlns:p14="http://schemas.microsoft.com/office/powerpoint/2010/main" val="2280957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539552" y="4443958"/>
            <a:ext cx="8064896" cy="72008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7452320" y="4443958"/>
            <a:ext cx="1152128" cy="216024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7452321" y="4479962"/>
            <a:ext cx="11521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www.edu-centrum.sk</a:t>
            </a:r>
            <a:endParaRPr lang="sk-SK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309470" y="4609147"/>
            <a:ext cx="2774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Projekt je spolufinancovaný z prostriedkov Európskeho fondu regionálneho rozvoja </a:t>
            </a:r>
          </a:p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prostredníctvom Operačného programu Informatizácia spoločnosti.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33406"/>
            <a:ext cx="2664296" cy="31838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141"/>
            <a:ext cx="864096" cy="379627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4750905" y="267494"/>
            <a:ext cx="35525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PROJEKTE</a:t>
            </a:r>
          </a:p>
        </p:txBody>
      </p:sp>
      <p:sp>
        <p:nvSpPr>
          <p:cNvPr id="10" name="Päťuholník 9"/>
          <p:cNvSpPr/>
          <p:nvPr/>
        </p:nvSpPr>
        <p:spPr>
          <a:xfrm rot="5400000">
            <a:off x="8187167" y="210252"/>
            <a:ext cx="627534" cy="207030"/>
          </a:xfrm>
          <a:prstGeom prst="homePlate">
            <a:avLst/>
          </a:prstGeom>
          <a:solidFill>
            <a:srgbClr val="7C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BlokTextu 11"/>
          <p:cNvSpPr txBox="1"/>
          <p:nvPr/>
        </p:nvSpPr>
        <p:spPr>
          <a:xfrm>
            <a:off x="602755" y="3509015"/>
            <a:ext cx="26010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k-SK"/>
            </a:defPPr>
            <a:lvl1pPr>
              <a:defRPr sz="1000"/>
            </a:lvl1pPr>
          </a:lstStyle>
          <a:p>
            <a:r>
              <a:rPr lang="sk-SK" dirty="0"/>
              <a:t>Prístup k digitálnemu učivu garantovanou rýchlosťou, bezplatný technický servis aj zvýšenú bezpečnosť – to všetko prinesie národný projekt „Digitálne učivo na dosah“, nazvaný jednoducho</a:t>
            </a:r>
          </a:p>
        </p:txBody>
      </p:sp>
      <p:sp>
        <p:nvSpPr>
          <p:cNvPr id="14" name="Obdĺžnik 13"/>
          <p:cNvSpPr/>
          <p:nvPr/>
        </p:nvSpPr>
        <p:spPr>
          <a:xfrm>
            <a:off x="1061610" y="3174236"/>
            <a:ext cx="1224136" cy="261610"/>
          </a:xfrm>
          <a:prstGeom prst="rect">
            <a:avLst/>
          </a:prstGeom>
          <a:solidFill>
            <a:srgbClr val="7C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BlokTextu 12"/>
          <p:cNvSpPr txBox="1"/>
          <p:nvPr/>
        </p:nvSpPr>
        <p:spPr>
          <a:xfrm>
            <a:off x="1119617" y="3174236"/>
            <a:ext cx="11081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EDUCentrum</a:t>
            </a:r>
            <a:endParaRPr lang="sk-SK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ázo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2100928"/>
            <a:ext cx="1476164" cy="965184"/>
          </a:xfrm>
          <a:prstGeom prst="rect">
            <a:avLst/>
          </a:prstGeom>
        </p:spPr>
      </p:pic>
      <p:sp>
        <p:nvSpPr>
          <p:cNvPr id="16" name="BlokTextu 15"/>
          <p:cNvSpPr txBox="1"/>
          <p:nvPr/>
        </p:nvSpPr>
        <p:spPr>
          <a:xfrm>
            <a:off x="3347864" y="3513063"/>
            <a:ext cx="28083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/>
              <a:t>Ministerstva školstva, vedy, výskumu a športu SR</a:t>
            </a:r>
          </a:p>
          <a:p>
            <a:r>
              <a:rPr lang="sk-SK" sz="1000" dirty="0"/>
              <a:t>Úrad vlády</a:t>
            </a:r>
          </a:p>
          <a:p>
            <a:r>
              <a:rPr lang="en-US" sz="1000" dirty="0"/>
              <a:t>NASES</a:t>
            </a:r>
          </a:p>
        </p:txBody>
      </p:sp>
      <p:sp>
        <p:nvSpPr>
          <p:cNvPr id="17" name="Obdĺžnik 16"/>
          <p:cNvSpPr/>
          <p:nvPr/>
        </p:nvSpPr>
        <p:spPr>
          <a:xfrm>
            <a:off x="3950736" y="3179445"/>
            <a:ext cx="1224136" cy="261610"/>
          </a:xfrm>
          <a:prstGeom prst="rect">
            <a:avLst/>
          </a:prstGeom>
          <a:solidFill>
            <a:srgbClr val="7C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BlokTextu 17"/>
          <p:cNvSpPr txBox="1"/>
          <p:nvPr/>
        </p:nvSpPr>
        <p:spPr>
          <a:xfrm>
            <a:off x="4008743" y="3179445"/>
            <a:ext cx="11081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Partneri</a:t>
            </a:r>
          </a:p>
        </p:txBody>
      </p:sp>
      <p:pic>
        <p:nvPicPr>
          <p:cNvPr id="19" name="Obrázok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722" y="2106137"/>
            <a:ext cx="1476163" cy="965184"/>
          </a:xfrm>
          <a:prstGeom prst="rect">
            <a:avLst/>
          </a:prstGeom>
        </p:spPr>
      </p:pic>
      <p:sp>
        <p:nvSpPr>
          <p:cNvPr id="20" name="BlokTextu 19"/>
          <p:cNvSpPr txBox="1"/>
          <p:nvPr/>
        </p:nvSpPr>
        <p:spPr>
          <a:xfrm>
            <a:off x="6660232" y="3498406"/>
            <a:ext cx="23670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50" dirty="0">
                <a:latin typeface="Arial" panose="020B0604020202020204" pitchFamily="34" charset="0"/>
                <a:cs typeface="Arial" panose="020B0604020202020204" pitchFamily="34" charset="0"/>
              </a:rPr>
              <a:t>Prístup k digitálnemu učivu</a:t>
            </a:r>
          </a:p>
          <a:p>
            <a:r>
              <a:rPr lang="sk-SK" sz="950" dirty="0">
                <a:latin typeface="Arial" panose="020B0604020202020204" pitchFamily="34" charset="0"/>
                <a:cs typeface="Arial" panose="020B0604020202020204" pitchFamily="34" charset="0"/>
              </a:rPr>
              <a:t>Vysokorýchlostný Internet</a:t>
            </a:r>
          </a:p>
          <a:p>
            <a:r>
              <a:rPr lang="sk-SK" sz="950" dirty="0">
                <a:latin typeface="Arial" panose="020B0604020202020204" pitchFamily="34" charset="0"/>
                <a:cs typeface="Arial" panose="020B0604020202020204" pitchFamily="34" charset="0"/>
              </a:rPr>
              <a:t>Možnosť filtrovania obsahu</a:t>
            </a:r>
          </a:p>
          <a:p>
            <a:endParaRPr lang="sk-SK" sz="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dĺžnik 20"/>
          <p:cNvSpPr/>
          <p:nvPr/>
        </p:nvSpPr>
        <p:spPr>
          <a:xfrm>
            <a:off x="6840253" y="3162466"/>
            <a:ext cx="1224136" cy="261610"/>
          </a:xfrm>
          <a:prstGeom prst="rect">
            <a:avLst/>
          </a:prstGeom>
          <a:solidFill>
            <a:srgbClr val="7C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BlokTextu 21"/>
          <p:cNvSpPr txBox="1"/>
          <p:nvPr/>
        </p:nvSpPr>
        <p:spPr>
          <a:xfrm>
            <a:off x="6898260" y="3162466"/>
            <a:ext cx="11081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Prínosy</a:t>
            </a:r>
          </a:p>
        </p:txBody>
      </p:sp>
      <p:pic>
        <p:nvPicPr>
          <p:cNvPr id="23" name="Obrázok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239" y="2089158"/>
            <a:ext cx="1476163" cy="96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341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539552" y="4443958"/>
            <a:ext cx="8064896" cy="72008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7452320" y="4443958"/>
            <a:ext cx="1152128" cy="216024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7452321" y="4479962"/>
            <a:ext cx="11521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www.edu-centrum.sk</a:t>
            </a:r>
            <a:endParaRPr lang="sk-SK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309470" y="4609147"/>
            <a:ext cx="2774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Projekt je spolufinancovaný z prostriedkov Európskeho fondu regionálneho rozvoja </a:t>
            </a:r>
          </a:p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prostredníctvom Operačného programu Informatizácia spoločnosti.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33406"/>
            <a:ext cx="2664296" cy="31838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141"/>
            <a:ext cx="864096" cy="379627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4750905" y="267494"/>
            <a:ext cx="35525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Portál EDU-centrum</a:t>
            </a:r>
          </a:p>
        </p:txBody>
      </p:sp>
      <p:sp>
        <p:nvSpPr>
          <p:cNvPr id="10" name="Päťuholník 9"/>
          <p:cNvSpPr/>
          <p:nvPr/>
        </p:nvSpPr>
        <p:spPr>
          <a:xfrm rot="5400000">
            <a:off x="8187167" y="210252"/>
            <a:ext cx="627534" cy="207030"/>
          </a:xfrm>
          <a:prstGeom prst="homePlate">
            <a:avLst/>
          </a:prstGeom>
          <a:solidFill>
            <a:srgbClr val="7C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7C2B83"/>
              </a:solidFill>
            </a:endParaRP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054" y="877667"/>
            <a:ext cx="7202330" cy="335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20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539552" y="4443958"/>
            <a:ext cx="8064896" cy="72008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7452320" y="4443958"/>
            <a:ext cx="1152128" cy="216024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7452321" y="4479962"/>
            <a:ext cx="11521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www.edu-centrum.sk</a:t>
            </a:r>
            <a:endParaRPr lang="sk-SK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309470" y="4609147"/>
            <a:ext cx="2774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Projekt je spolufinancovaný z prostriedkov Európskeho fondu regionálneho rozvoja </a:t>
            </a:r>
          </a:p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prostredníctvom Operačného programu Informatizácia spoločnosti.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33406"/>
            <a:ext cx="2664296" cy="31838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141"/>
            <a:ext cx="864096" cy="379627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4750905" y="267494"/>
            <a:ext cx="35525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Portál EDU-centrum</a:t>
            </a:r>
          </a:p>
        </p:txBody>
      </p:sp>
      <p:sp>
        <p:nvSpPr>
          <p:cNvPr id="10" name="Päťuholník 9"/>
          <p:cNvSpPr/>
          <p:nvPr/>
        </p:nvSpPr>
        <p:spPr>
          <a:xfrm rot="5400000">
            <a:off x="8187167" y="210252"/>
            <a:ext cx="627534" cy="207030"/>
          </a:xfrm>
          <a:prstGeom prst="homePlate">
            <a:avLst/>
          </a:prstGeom>
          <a:solidFill>
            <a:srgbClr val="7C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7C2B83"/>
              </a:solidFill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853451"/>
            <a:ext cx="7542709" cy="330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597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539552" y="4443958"/>
            <a:ext cx="8064896" cy="72008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7452320" y="4443958"/>
            <a:ext cx="1152128" cy="216024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7452321" y="4479962"/>
            <a:ext cx="11521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www.edu-centrum.sk</a:t>
            </a:r>
            <a:endParaRPr lang="sk-SK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309470" y="4609147"/>
            <a:ext cx="2774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Projekt je spolufinancovaný z prostriedkov Európskeho fondu regionálneho rozvoja </a:t>
            </a:r>
          </a:p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prostredníctvom Operačného programu Informatizácia spoločnosti.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33406"/>
            <a:ext cx="2664296" cy="31838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141"/>
            <a:ext cx="864096" cy="379627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4750905" y="267494"/>
            <a:ext cx="35525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Portál EDU-centrum</a:t>
            </a:r>
          </a:p>
        </p:txBody>
      </p:sp>
      <p:sp>
        <p:nvSpPr>
          <p:cNvPr id="10" name="Päťuholník 9"/>
          <p:cNvSpPr/>
          <p:nvPr/>
        </p:nvSpPr>
        <p:spPr>
          <a:xfrm rot="5400000">
            <a:off x="8187167" y="210252"/>
            <a:ext cx="627534" cy="207030"/>
          </a:xfrm>
          <a:prstGeom prst="homePlate">
            <a:avLst/>
          </a:prstGeom>
          <a:solidFill>
            <a:srgbClr val="7C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7C2B83"/>
              </a:solidFill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11" y="1072268"/>
            <a:ext cx="8041723" cy="307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876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539552" y="4443958"/>
            <a:ext cx="8064896" cy="72008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7452320" y="4443958"/>
            <a:ext cx="1152128" cy="216024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7452321" y="4479962"/>
            <a:ext cx="11521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www.edu-centrum.sk</a:t>
            </a:r>
            <a:endParaRPr lang="sk-SK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309470" y="4609147"/>
            <a:ext cx="2774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Projekt je spolufinancovaný z prostriedkov Európskeho fondu regionálneho rozvoja </a:t>
            </a:r>
          </a:p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prostredníctvom Operačného programu Informatizácia spoločnosti.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33406"/>
            <a:ext cx="2664296" cy="31838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141"/>
            <a:ext cx="864096" cy="379627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4750905" y="267494"/>
            <a:ext cx="3552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EDU_CERTIFIKAT</a:t>
            </a:r>
          </a:p>
          <a:p>
            <a:pPr algn="r"/>
            <a:r>
              <a:rPr lang="sk-SK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Stiahnutie certifikátov</a:t>
            </a:r>
          </a:p>
        </p:txBody>
      </p:sp>
      <p:sp>
        <p:nvSpPr>
          <p:cNvPr id="10" name="Päťuholník 9"/>
          <p:cNvSpPr/>
          <p:nvPr/>
        </p:nvSpPr>
        <p:spPr>
          <a:xfrm rot="5400000">
            <a:off x="8187167" y="210252"/>
            <a:ext cx="627534" cy="207030"/>
          </a:xfrm>
          <a:prstGeom prst="homePlate">
            <a:avLst/>
          </a:prstGeom>
          <a:solidFill>
            <a:srgbClr val="7C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7C2B83"/>
              </a:solidFill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72939"/>
            <a:ext cx="6228184" cy="317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948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539552" y="4443958"/>
            <a:ext cx="8064896" cy="72008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7452320" y="4443958"/>
            <a:ext cx="1152128" cy="216024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7452321" y="4479962"/>
            <a:ext cx="11521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www.edu-centrum.sk</a:t>
            </a:r>
            <a:endParaRPr lang="sk-SK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309470" y="4609147"/>
            <a:ext cx="2774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Projekt je spolufinancovaný z prostriedkov Európskeho fondu regionálneho rozvoja </a:t>
            </a:r>
          </a:p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prostredníctvom Operačného programu Informatizácia spoločnosti.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33406"/>
            <a:ext cx="2664296" cy="31838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141"/>
            <a:ext cx="864096" cy="379627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4750905" y="267494"/>
            <a:ext cx="3552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EDU_CERTIFIKAT</a:t>
            </a:r>
          </a:p>
          <a:p>
            <a:pPr algn="r"/>
            <a:r>
              <a:rPr lang="sk-SK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Stiahnutie certifikátov</a:t>
            </a:r>
          </a:p>
        </p:txBody>
      </p:sp>
      <p:sp>
        <p:nvSpPr>
          <p:cNvPr id="10" name="Päťuholník 9"/>
          <p:cNvSpPr/>
          <p:nvPr/>
        </p:nvSpPr>
        <p:spPr>
          <a:xfrm rot="5400000">
            <a:off x="8187167" y="210252"/>
            <a:ext cx="627534" cy="207030"/>
          </a:xfrm>
          <a:prstGeom prst="homePlate">
            <a:avLst/>
          </a:prstGeom>
          <a:solidFill>
            <a:srgbClr val="7C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7C2B83"/>
              </a:solidFill>
            </a:endParaRP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646" y="1243902"/>
            <a:ext cx="5741570" cy="2976019"/>
          </a:xfrm>
          <a:prstGeom prst="rect">
            <a:avLst/>
          </a:prstGeom>
        </p:spPr>
      </p:pic>
      <p:sp>
        <p:nvSpPr>
          <p:cNvPr id="12" name="BlokTextu 11"/>
          <p:cNvSpPr txBox="1"/>
          <p:nvPr/>
        </p:nvSpPr>
        <p:spPr>
          <a:xfrm>
            <a:off x="579917" y="1115591"/>
            <a:ext cx="59475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Zad</a:t>
            </a:r>
            <a:r>
              <a:rPr lang="sk-SK" sz="1100" dirty="0" err="1">
                <a:latin typeface="Arial" panose="020B0604020202020204" pitchFamily="34" charset="0"/>
                <a:cs typeface="Arial" panose="020B0604020202020204" pitchFamily="34" charset="0"/>
              </a:rPr>
              <a:t>áme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 heslo k </a:t>
            </a:r>
            <a:r>
              <a:rPr lang="sk-SK" sz="1100" dirty="0" err="1">
                <a:latin typeface="Arial" panose="020B0604020202020204" pitchFamily="34" charset="0"/>
                <a:cs typeface="Arial" panose="020B0604020202020204" pitchFamily="34" charset="0"/>
              </a:rPr>
              <a:t>cetifikátu</a:t>
            </a:r>
            <a:endParaRPr lang="sk-SK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Minimálne 8 znakov</a:t>
            </a:r>
          </a:p>
          <a:p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Heslo bude potrebné k </a:t>
            </a:r>
          </a:p>
          <a:p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     inštalácií certifikátu</a:t>
            </a:r>
          </a:p>
        </p:txBody>
      </p:sp>
    </p:spTree>
    <p:extLst>
      <p:ext uri="{BB962C8B-B14F-4D97-AF65-F5344CB8AC3E}">
        <p14:creationId xmlns:p14="http://schemas.microsoft.com/office/powerpoint/2010/main" val="24967969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539552" y="4443958"/>
            <a:ext cx="8064896" cy="72008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7452320" y="4443958"/>
            <a:ext cx="1152128" cy="216024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7452321" y="4479962"/>
            <a:ext cx="11521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www.edu-centrum.sk</a:t>
            </a:r>
            <a:endParaRPr lang="sk-SK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309470" y="4609147"/>
            <a:ext cx="2774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Projekt je spolufinancovaný z prostriedkov Európskeho fondu regionálneho rozvoja </a:t>
            </a:r>
          </a:p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prostredníctvom Operačného programu Informatizácia spoločnosti.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33406"/>
            <a:ext cx="2664296" cy="31838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141"/>
            <a:ext cx="864096" cy="379627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4750905" y="267494"/>
            <a:ext cx="3552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EDU_CERTIFIKAT</a:t>
            </a:r>
          </a:p>
          <a:p>
            <a:pPr algn="r"/>
            <a:r>
              <a:rPr lang="sk-SK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Stiahnutie certifikátov</a:t>
            </a:r>
          </a:p>
        </p:txBody>
      </p:sp>
      <p:sp>
        <p:nvSpPr>
          <p:cNvPr id="10" name="Päťuholník 9"/>
          <p:cNvSpPr/>
          <p:nvPr/>
        </p:nvSpPr>
        <p:spPr>
          <a:xfrm rot="5400000">
            <a:off x="8187167" y="210252"/>
            <a:ext cx="627534" cy="207030"/>
          </a:xfrm>
          <a:prstGeom prst="homePlate">
            <a:avLst/>
          </a:prstGeom>
          <a:solidFill>
            <a:srgbClr val="7C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7C2B83"/>
              </a:solidFill>
            </a:endParaRP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64526"/>
            <a:ext cx="6230435" cy="322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789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539552" y="4443958"/>
            <a:ext cx="8064896" cy="72008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7452320" y="4443958"/>
            <a:ext cx="1152128" cy="216024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7452321" y="4479962"/>
            <a:ext cx="11521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www.edu-centrum.sk</a:t>
            </a:r>
            <a:endParaRPr lang="sk-SK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309470" y="4609147"/>
            <a:ext cx="2774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Projekt je spolufinancovaný z prostriedkov Európskeho fondu regionálneho rozvoja </a:t>
            </a:r>
          </a:p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prostredníctvom Operačného programu Informatizácia spoločnosti.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33406"/>
            <a:ext cx="2664296" cy="31838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141"/>
            <a:ext cx="864096" cy="379627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4750905" y="267494"/>
            <a:ext cx="3552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EDU_CERTIFIKAT</a:t>
            </a:r>
          </a:p>
          <a:p>
            <a:pPr algn="r"/>
            <a:r>
              <a:rPr lang="sk-SK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Inštalácia certifikátu</a:t>
            </a:r>
          </a:p>
        </p:txBody>
      </p:sp>
      <p:sp>
        <p:nvSpPr>
          <p:cNvPr id="10" name="Päťuholník 9"/>
          <p:cNvSpPr/>
          <p:nvPr/>
        </p:nvSpPr>
        <p:spPr>
          <a:xfrm rot="5400000">
            <a:off x="8187167" y="210252"/>
            <a:ext cx="627534" cy="207030"/>
          </a:xfrm>
          <a:prstGeom prst="homePlate">
            <a:avLst/>
          </a:prstGeom>
          <a:solidFill>
            <a:srgbClr val="7C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7C2B83"/>
              </a:solidFill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891" y="1009432"/>
            <a:ext cx="5506218" cy="3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608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539552" y="4443958"/>
            <a:ext cx="8064896" cy="72008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7452320" y="4443958"/>
            <a:ext cx="1152128" cy="216024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7452321" y="4479962"/>
            <a:ext cx="11521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www.edu-centrum.sk</a:t>
            </a:r>
            <a:endParaRPr lang="sk-SK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309470" y="4609147"/>
            <a:ext cx="2774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Projekt je spolufinancovaný z prostriedkov Európskeho fondu regionálneho rozvoja </a:t>
            </a:r>
          </a:p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prostredníctvom Operačného programu Informatizácia spoločnosti.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33406"/>
            <a:ext cx="2664296" cy="31838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141"/>
            <a:ext cx="864096" cy="379627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4750905" y="267494"/>
            <a:ext cx="3552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EDU_CERTIFIKAT</a:t>
            </a:r>
          </a:p>
          <a:p>
            <a:pPr algn="r"/>
            <a:r>
              <a:rPr lang="sk-SK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Inštalácia certifikátu</a:t>
            </a:r>
          </a:p>
        </p:txBody>
      </p:sp>
      <p:sp>
        <p:nvSpPr>
          <p:cNvPr id="10" name="Päťuholník 9"/>
          <p:cNvSpPr/>
          <p:nvPr/>
        </p:nvSpPr>
        <p:spPr>
          <a:xfrm rot="5400000">
            <a:off x="8187167" y="210252"/>
            <a:ext cx="627534" cy="207030"/>
          </a:xfrm>
          <a:prstGeom prst="homePlate">
            <a:avLst/>
          </a:prstGeom>
          <a:solidFill>
            <a:srgbClr val="7C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7C2B83"/>
              </a:solidFill>
            </a:endParaRP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9132" y="1154375"/>
            <a:ext cx="3473163" cy="312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95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539552" y="4443958"/>
            <a:ext cx="8064896" cy="72008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7452320" y="4443958"/>
            <a:ext cx="1152128" cy="216024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7452321" y="4479962"/>
            <a:ext cx="11521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www.edu-centrum.sk</a:t>
            </a:r>
            <a:endParaRPr lang="sk-SK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309470" y="4609147"/>
            <a:ext cx="2774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Projekt je spolufinancovaný z prostriedkov Európskeho fondu regionálneho rozvoja </a:t>
            </a:r>
          </a:p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prostredníctvom Operačného programu Informatizácia spoločnosti.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33406"/>
            <a:ext cx="2664296" cy="31838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141"/>
            <a:ext cx="864096" cy="379627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4750905" y="267494"/>
            <a:ext cx="3552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EDU_CERTIFIKAT</a:t>
            </a:r>
          </a:p>
          <a:p>
            <a:pPr algn="r"/>
            <a:r>
              <a:rPr lang="sk-SK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Inštalácia certifikátu</a:t>
            </a:r>
          </a:p>
        </p:txBody>
      </p:sp>
      <p:sp>
        <p:nvSpPr>
          <p:cNvPr id="10" name="Päťuholník 9"/>
          <p:cNvSpPr/>
          <p:nvPr/>
        </p:nvSpPr>
        <p:spPr>
          <a:xfrm rot="5400000">
            <a:off x="8187167" y="210252"/>
            <a:ext cx="627534" cy="207030"/>
          </a:xfrm>
          <a:prstGeom prst="homePlate">
            <a:avLst/>
          </a:prstGeom>
          <a:solidFill>
            <a:srgbClr val="7C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7C2B83"/>
              </a:solidFill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1130116"/>
            <a:ext cx="3304958" cy="302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560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539552" y="4443958"/>
            <a:ext cx="8064896" cy="72008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7452320" y="4443958"/>
            <a:ext cx="1152128" cy="216024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7452321" y="4479962"/>
            <a:ext cx="11521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www.edu-centrum.sk</a:t>
            </a:r>
            <a:endParaRPr lang="sk-SK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309470" y="4609147"/>
            <a:ext cx="2774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Projekt je spolufinancovaný z prostriedkov Európskeho fondu regionálneho rozvoja </a:t>
            </a:r>
          </a:p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prostredníctvom Operačného programu Informatizácia spoločnosti.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33406"/>
            <a:ext cx="2664296" cy="31838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141"/>
            <a:ext cx="864096" cy="379627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4750905" y="267494"/>
            <a:ext cx="3552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EDU_CERTIFIKAT</a:t>
            </a:r>
          </a:p>
          <a:p>
            <a:pPr algn="r"/>
            <a:r>
              <a:rPr lang="sk-SK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Inštalácia certifikátu</a:t>
            </a:r>
          </a:p>
        </p:txBody>
      </p:sp>
      <p:sp>
        <p:nvSpPr>
          <p:cNvPr id="10" name="Päťuholník 9"/>
          <p:cNvSpPr/>
          <p:nvPr/>
        </p:nvSpPr>
        <p:spPr>
          <a:xfrm rot="5400000">
            <a:off x="8187167" y="210252"/>
            <a:ext cx="627534" cy="207030"/>
          </a:xfrm>
          <a:prstGeom prst="homePlate">
            <a:avLst/>
          </a:prstGeom>
          <a:solidFill>
            <a:srgbClr val="7C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7C2B83"/>
              </a:solidFill>
            </a:endParaRPr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976071"/>
            <a:ext cx="3609578" cy="3294789"/>
          </a:xfrm>
          <a:prstGeom prst="rect">
            <a:avLst/>
          </a:prstGeom>
        </p:spPr>
      </p:pic>
      <p:sp>
        <p:nvSpPr>
          <p:cNvPr id="12" name="BlokTextu 11"/>
          <p:cNvSpPr txBox="1"/>
          <p:nvPr/>
        </p:nvSpPr>
        <p:spPr>
          <a:xfrm>
            <a:off x="579917" y="1115591"/>
            <a:ext cx="59475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Zad</a:t>
            </a:r>
            <a:r>
              <a:rPr lang="sk-SK" sz="1100" dirty="0" err="1">
                <a:latin typeface="Arial" panose="020B0604020202020204" pitchFamily="34" charset="0"/>
                <a:cs typeface="Arial" panose="020B0604020202020204" pitchFamily="34" charset="0"/>
              </a:rPr>
              <a:t>áme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 heslo ktoré sme </a:t>
            </a:r>
          </a:p>
          <a:p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     zadali pri generovaní certifikátu</a:t>
            </a:r>
          </a:p>
        </p:txBody>
      </p:sp>
    </p:spTree>
    <p:extLst>
      <p:ext uri="{BB962C8B-B14F-4D97-AF65-F5344CB8AC3E}">
        <p14:creationId xmlns:p14="http://schemas.microsoft.com/office/powerpoint/2010/main" val="3042802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539552" y="4443958"/>
            <a:ext cx="8064896" cy="72008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7452320" y="4443958"/>
            <a:ext cx="1152128" cy="216024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7452321" y="4479962"/>
            <a:ext cx="11521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www.edu-centrum.sk</a:t>
            </a:r>
            <a:endParaRPr lang="sk-SK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309470" y="4609147"/>
            <a:ext cx="2774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Projekt je spolufinancovaný z prostriedkov Európskeho fondu regionálneho rozvoja </a:t>
            </a:r>
          </a:p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prostredníctvom Operačného programu Informatizácia spoločnosti.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33406"/>
            <a:ext cx="2664296" cy="31838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141"/>
            <a:ext cx="864096" cy="379627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4750905" y="267494"/>
            <a:ext cx="35525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HLAVNÉ PRÍNOSY</a:t>
            </a:r>
          </a:p>
        </p:txBody>
      </p:sp>
      <p:sp>
        <p:nvSpPr>
          <p:cNvPr id="10" name="Päťuholník 9"/>
          <p:cNvSpPr/>
          <p:nvPr/>
        </p:nvSpPr>
        <p:spPr>
          <a:xfrm rot="5400000">
            <a:off x="8187167" y="210252"/>
            <a:ext cx="627534" cy="207030"/>
          </a:xfrm>
          <a:prstGeom prst="homePlate">
            <a:avLst/>
          </a:prstGeom>
          <a:solidFill>
            <a:srgbClr val="7C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7C2B83"/>
              </a:solidFill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2771799" y="1059582"/>
            <a:ext cx="1979105" cy="261610"/>
          </a:xfrm>
          <a:prstGeom prst="rect">
            <a:avLst/>
          </a:prstGeom>
          <a:solidFill>
            <a:srgbClr val="7C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BlokTextu 11"/>
          <p:cNvSpPr txBox="1"/>
          <p:nvPr/>
        </p:nvSpPr>
        <p:spPr>
          <a:xfrm>
            <a:off x="2829806" y="1059582"/>
            <a:ext cx="21742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KVALITATÍVNE PRÍNOSY</a:t>
            </a:r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9582"/>
            <a:ext cx="1955111" cy="3168352"/>
          </a:xfrm>
          <a:prstGeom prst="rect">
            <a:avLst/>
          </a:prstGeom>
        </p:spPr>
      </p:pic>
      <p:sp>
        <p:nvSpPr>
          <p:cNvPr id="16" name="Obdĺžnik 15"/>
          <p:cNvSpPr/>
          <p:nvPr/>
        </p:nvSpPr>
        <p:spPr>
          <a:xfrm>
            <a:off x="2768623" y="2958212"/>
            <a:ext cx="4683698" cy="261610"/>
          </a:xfrm>
          <a:prstGeom prst="rect">
            <a:avLst/>
          </a:prstGeom>
          <a:solidFill>
            <a:srgbClr val="7C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BlokTextu 16"/>
          <p:cNvSpPr txBox="1"/>
          <p:nvPr/>
        </p:nvSpPr>
        <p:spPr>
          <a:xfrm>
            <a:off x="2826630" y="2958212"/>
            <a:ext cx="46256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EKONOMICKÉ PRÍNOSY Z POHĽADU ŠKOLSKÝCH ZARIADENÍ</a:t>
            </a:r>
          </a:p>
        </p:txBody>
      </p:sp>
      <p:sp>
        <p:nvSpPr>
          <p:cNvPr id="18" name="BlokTextu 17"/>
          <p:cNvSpPr txBox="1"/>
          <p:nvPr/>
        </p:nvSpPr>
        <p:spPr>
          <a:xfrm>
            <a:off x="2665529" y="1419622"/>
            <a:ext cx="59475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 Vysokorýchlostná dátová sieť s vysokou dostupnosťou</a:t>
            </a:r>
          </a:p>
          <a:p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 Možnosť </a:t>
            </a:r>
            <a:r>
              <a:rPr lang="sk-SK" sz="1100" dirty="0" err="1">
                <a:latin typeface="Arial" panose="020B0604020202020204" pitchFamily="34" charset="0"/>
                <a:cs typeface="Arial" panose="020B0604020202020204" pitchFamily="34" charset="0"/>
              </a:rPr>
              <a:t>prioritizovať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 použitie siete napríklad na testovanie (Monitor/ olympiády)</a:t>
            </a:r>
          </a:p>
          <a:p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 Žiaci a používatelia sa všeobecne dostanú iba k bezpečnému obsahu (vylúčenie nežiaducich stránok s obsahom nevhodným pre vzdelávací proces)</a:t>
            </a:r>
          </a:p>
          <a:p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 Dátová sieť poskytuje možnosť analyzovať využívanie obsahu sprístupneného študentom</a:t>
            </a:r>
          </a:p>
          <a:p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 Zvýšenie bezpečnosti škôl monitorovaním priestorov škôl, nakoľko projekt poskytuje pripájacie body a technológiu pre pripojenie kamier (doplnková služba)</a:t>
            </a:r>
          </a:p>
          <a:p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100" dirty="0" err="1">
                <a:latin typeface="Arial" panose="020B0604020202020204" pitchFamily="34" charset="0"/>
                <a:cs typeface="Arial" panose="020B0604020202020204" pitchFamily="34" charset="0"/>
              </a:rPr>
              <a:t>www.minedu.sk</a:t>
            </a:r>
            <a:endParaRPr lang="sk-SK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2678421" y="3321894"/>
            <a:ext cx="586691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 Bezplatné vybudovanie a prevádzka siete</a:t>
            </a:r>
          </a:p>
          <a:p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 Možné ušetrenie nákladov na existujúcich (často komerčných) sieťových pripojeniach</a:t>
            </a:r>
          </a:p>
          <a:p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 Šetrenie času vyučujúcich (ako aj IT pracovníkov školy) a žiakov pri registrácií do siete </a:t>
            </a:r>
          </a:p>
          <a:p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a pri „načítavaní“ obsahu</a:t>
            </a:r>
          </a:p>
          <a:p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100" dirty="0" err="1">
                <a:latin typeface="Arial" panose="020B0604020202020204" pitchFamily="34" charset="0"/>
                <a:cs typeface="Arial" panose="020B0604020202020204" pitchFamily="34" charset="0"/>
              </a:rPr>
              <a:t>www.minedu.sk</a:t>
            </a:r>
            <a:endParaRPr lang="sk-SK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0660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539552" y="4443958"/>
            <a:ext cx="8064896" cy="72008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7452320" y="4443958"/>
            <a:ext cx="1152128" cy="216024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7452321" y="4479962"/>
            <a:ext cx="11521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www.edu-centrum.sk</a:t>
            </a:r>
            <a:endParaRPr lang="sk-SK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309470" y="4609147"/>
            <a:ext cx="2774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Projekt je spolufinancovaný z prostriedkov Európskeho fondu regionálneho rozvoja </a:t>
            </a:r>
          </a:p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prostredníctvom Operačného programu Informatizácia spoločnosti.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33406"/>
            <a:ext cx="2664296" cy="31838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141"/>
            <a:ext cx="864096" cy="379627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4750905" y="267494"/>
            <a:ext cx="3552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EDU_CERTIFIKAT</a:t>
            </a:r>
          </a:p>
          <a:p>
            <a:pPr algn="r"/>
            <a:r>
              <a:rPr lang="sk-SK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Inštalácia certifikátu</a:t>
            </a:r>
          </a:p>
        </p:txBody>
      </p:sp>
      <p:sp>
        <p:nvSpPr>
          <p:cNvPr id="10" name="Päťuholník 9"/>
          <p:cNvSpPr/>
          <p:nvPr/>
        </p:nvSpPr>
        <p:spPr>
          <a:xfrm rot="5400000">
            <a:off x="8187167" y="210252"/>
            <a:ext cx="627534" cy="207030"/>
          </a:xfrm>
          <a:prstGeom prst="homePlate">
            <a:avLst/>
          </a:prstGeom>
          <a:solidFill>
            <a:srgbClr val="7C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7C2B83"/>
              </a:solidFill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973" y="1094200"/>
            <a:ext cx="3600053" cy="328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368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539552" y="4443958"/>
            <a:ext cx="8064896" cy="72008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7452320" y="4443958"/>
            <a:ext cx="1152128" cy="216024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7452321" y="4479962"/>
            <a:ext cx="11521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www.edu-centrum.sk</a:t>
            </a:r>
            <a:endParaRPr lang="sk-SK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309470" y="4609147"/>
            <a:ext cx="2774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Projekt je spolufinancovaný z prostriedkov Európskeho fondu regionálneho rozvoja </a:t>
            </a:r>
          </a:p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prostredníctvom Operačného programu Informatizácia spoločnosti.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33406"/>
            <a:ext cx="2664296" cy="31838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141"/>
            <a:ext cx="864096" cy="379627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4750905" y="267494"/>
            <a:ext cx="3552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EDU_CERTIFIKAT</a:t>
            </a:r>
          </a:p>
          <a:p>
            <a:pPr algn="r"/>
            <a:r>
              <a:rPr lang="sk-SK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Inštalácia certifikátu</a:t>
            </a:r>
          </a:p>
        </p:txBody>
      </p:sp>
      <p:sp>
        <p:nvSpPr>
          <p:cNvPr id="10" name="Päťuholník 9"/>
          <p:cNvSpPr/>
          <p:nvPr/>
        </p:nvSpPr>
        <p:spPr>
          <a:xfrm rot="5400000">
            <a:off x="8187167" y="210252"/>
            <a:ext cx="627534" cy="207030"/>
          </a:xfrm>
          <a:prstGeom prst="homePlate">
            <a:avLst/>
          </a:prstGeom>
          <a:solidFill>
            <a:srgbClr val="7C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7C2B83"/>
              </a:solidFill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810" y="1036935"/>
            <a:ext cx="3672408" cy="3329460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401" y="2355726"/>
            <a:ext cx="1962919" cy="126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848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539552" y="4443958"/>
            <a:ext cx="8064896" cy="72008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7452320" y="4443958"/>
            <a:ext cx="1152128" cy="216024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7452321" y="4479962"/>
            <a:ext cx="11521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www.edu-centrum.sk</a:t>
            </a:r>
            <a:endParaRPr lang="sk-SK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309470" y="4609147"/>
            <a:ext cx="2774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Projekt je spolufinancovaný z prostriedkov Európskeho fondu regionálneho rozvoja </a:t>
            </a:r>
          </a:p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prostredníctvom Operačného programu Informatizácia spoločnosti.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33406"/>
            <a:ext cx="2664296" cy="31838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141"/>
            <a:ext cx="864096" cy="379627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4750905" y="267494"/>
            <a:ext cx="3552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EDU_CERTIFIKAT</a:t>
            </a:r>
          </a:p>
          <a:p>
            <a:pPr algn="r"/>
            <a:r>
              <a:rPr lang="sk-SK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Skript EduCer.exe</a:t>
            </a:r>
          </a:p>
        </p:txBody>
      </p:sp>
      <p:sp>
        <p:nvSpPr>
          <p:cNvPr id="10" name="Päťuholník 9"/>
          <p:cNvSpPr/>
          <p:nvPr/>
        </p:nvSpPr>
        <p:spPr>
          <a:xfrm rot="5400000">
            <a:off x="8187167" y="210252"/>
            <a:ext cx="627534" cy="207030"/>
          </a:xfrm>
          <a:prstGeom prst="homePlate">
            <a:avLst/>
          </a:prstGeom>
          <a:solidFill>
            <a:srgbClr val="7C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7C2B83"/>
              </a:solidFill>
            </a:endParaRPr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1393" y="1765481"/>
            <a:ext cx="3845839" cy="2519687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654" y="1779662"/>
            <a:ext cx="3022056" cy="2373893"/>
          </a:xfrm>
          <a:prstGeom prst="rect">
            <a:avLst/>
          </a:prstGeom>
        </p:spPr>
      </p:pic>
      <p:sp>
        <p:nvSpPr>
          <p:cNvPr id="15" name="Rectangle 5"/>
          <p:cNvSpPr/>
          <p:nvPr/>
        </p:nvSpPr>
        <p:spPr bwMode="auto">
          <a:xfrm>
            <a:off x="340469" y="915566"/>
            <a:ext cx="8463061" cy="4670977"/>
          </a:xfrm>
          <a:prstGeom prst="rect">
            <a:avLst/>
          </a:prstGeom>
          <a:noFill/>
          <a:ln w="9525" cmpd="sng">
            <a:noFill/>
            <a:prstDash val="solid"/>
            <a:miter lim="800000"/>
            <a:headEnd/>
            <a:tailEnd/>
          </a:ln>
        </p:spPr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sk-SK" sz="1100" b="1" dirty="0">
                <a:latin typeface="Arial" panose="020B0604020202020204" pitchFamily="34" charset="0"/>
                <a:cs typeface="Arial" panose="020B0604020202020204" pitchFamily="34" charset="0"/>
              </a:rPr>
              <a:t>Postup inštalácie</a:t>
            </a:r>
          </a:p>
          <a:p>
            <a:pPr>
              <a:spcBef>
                <a:spcPts val="600"/>
              </a:spcBef>
            </a:pPr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sk-SK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Spustit</a:t>
            </a:r>
            <a:r>
              <a:rPr lang="sk-SK" sz="1100" b="1" dirty="0">
                <a:latin typeface="Arial" panose="020B0604020202020204" pitchFamily="34" charset="0"/>
                <a:cs typeface="Arial" panose="020B0604020202020204" pitchFamily="34" charset="0"/>
              </a:rPr>
              <a:t> ako ADMINISTRÁTOR 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program EduCer.exe</a:t>
            </a:r>
          </a:p>
          <a:p>
            <a:pPr>
              <a:spcBef>
                <a:spcPts val="600"/>
              </a:spcBef>
            </a:pPr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Po inštalácii stlačiť akúkoľvek klávesu</a:t>
            </a:r>
          </a:p>
          <a:p>
            <a:pPr>
              <a:spcBef>
                <a:spcPts val="600"/>
              </a:spcBef>
            </a:pPr>
            <a:endParaRPr lang="sk-SK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8712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539552" y="4443958"/>
            <a:ext cx="8064896" cy="72008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7452320" y="4443958"/>
            <a:ext cx="1152128" cy="216024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7452321" y="4479962"/>
            <a:ext cx="11521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www.edu-centrum.sk</a:t>
            </a:r>
            <a:endParaRPr lang="sk-SK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309470" y="4609147"/>
            <a:ext cx="2774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Projekt je spolufinancovaný z prostriedkov Európskeho fondu regionálneho rozvoja </a:t>
            </a:r>
          </a:p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prostredníctvom Operačného programu Informatizácia spoločnosti.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33406"/>
            <a:ext cx="2664296" cy="31838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141"/>
            <a:ext cx="864096" cy="379627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4750905" y="267494"/>
            <a:ext cx="3552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EDU_CERTIFIKAT</a:t>
            </a:r>
          </a:p>
          <a:p>
            <a:pPr algn="r"/>
            <a:r>
              <a:rPr lang="sk-SK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Skript EduCer.exe</a:t>
            </a:r>
          </a:p>
        </p:txBody>
      </p:sp>
      <p:sp>
        <p:nvSpPr>
          <p:cNvPr id="10" name="Päťuholník 9"/>
          <p:cNvSpPr/>
          <p:nvPr/>
        </p:nvSpPr>
        <p:spPr>
          <a:xfrm rot="5400000">
            <a:off x="8187167" y="210252"/>
            <a:ext cx="627534" cy="207030"/>
          </a:xfrm>
          <a:prstGeom prst="homePlate">
            <a:avLst/>
          </a:prstGeom>
          <a:solidFill>
            <a:srgbClr val="7C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7C2B83"/>
              </a:solidFill>
            </a:endParaRPr>
          </a:p>
        </p:txBody>
      </p:sp>
      <p:sp>
        <p:nvSpPr>
          <p:cNvPr id="15" name="Rectangle 5"/>
          <p:cNvSpPr/>
          <p:nvPr/>
        </p:nvSpPr>
        <p:spPr bwMode="auto">
          <a:xfrm>
            <a:off x="340469" y="915566"/>
            <a:ext cx="8463061" cy="4670977"/>
          </a:xfrm>
          <a:prstGeom prst="rect">
            <a:avLst/>
          </a:prstGeom>
          <a:noFill/>
          <a:ln w="9525" cmpd="sng">
            <a:noFill/>
            <a:prstDash val="solid"/>
            <a:miter lim="800000"/>
            <a:headEnd/>
            <a:tailEnd/>
          </a:ln>
        </p:spPr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sk-SK" sz="1100" b="1" dirty="0">
                <a:latin typeface="Arial" panose="020B0604020202020204" pitchFamily="34" charset="0"/>
                <a:cs typeface="Arial" panose="020B0604020202020204" pitchFamily="34" charset="0"/>
              </a:rPr>
              <a:t>Riešenie problémov</a:t>
            </a:r>
          </a:p>
          <a:p>
            <a:pPr>
              <a:spcBef>
                <a:spcPts val="600"/>
              </a:spcBef>
            </a:pPr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Súbor s informáciami o inštalácii(edu.log) sa nachádza na rovnakom mieste ako EduCer.exe</a:t>
            </a:r>
          </a:p>
          <a:p>
            <a:pPr>
              <a:spcBef>
                <a:spcPts val="600"/>
              </a:spcBef>
            </a:pPr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Súbor je možné otvoriť v poznámkovom bloku</a:t>
            </a:r>
          </a:p>
          <a:p>
            <a:pPr>
              <a:spcBef>
                <a:spcPts val="600"/>
              </a:spcBef>
            </a:pPr>
            <a:endParaRPr lang="sk-SK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894" y="1812824"/>
            <a:ext cx="4732487" cy="2446700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2097602"/>
            <a:ext cx="3383445" cy="179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041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539552" y="4443958"/>
            <a:ext cx="8064896" cy="72008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7452320" y="4443958"/>
            <a:ext cx="1152128" cy="216024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7452321" y="4479962"/>
            <a:ext cx="11521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www.edu-centrum.sk</a:t>
            </a:r>
            <a:endParaRPr lang="sk-SK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309470" y="4609147"/>
            <a:ext cx="2774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Projekt je spolufinancovaný z prostriedkov Európskeho fondu regionálneho rozvoja </a:t>
            </a:r>
          </a:p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prostredníctvom Operačného programu Informatizácia spoločnosti.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33406"/>
            <a:ext cx="2664296" cy="31838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141"/>
            <a:ext cx="864096" cy="379627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4750905" y="267494"/>
            <a:ext cx="35525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EDU_CERTIFIKAT</a:t>
            </a:r>
          </a:p>
        </p:txBody>
      </p:sp>
      <p:sp>
        <p:nvSpPr>
          <p:cNvPr id="10" name="Päťuholník 9"/>
          <p:cNvSpPr/>
          <p:nvPr/>
        </p:nvSpPr>
        <p:spPr>
          <a:xfrm rot="5400000">
            <a:off x="8187167" y="210252"/>
            <a:ext cx="627534" cy="207030"/>
          </a:xfrm>
          <a:prstGeom prst="homePlate">
            <a:avLst/>
          </a:prstGeom>
          <a:solidFill>
            <a:srgbClr val="7C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7C2B83"/>
              </a:solidFill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470" y="797202"/>
            <a:ext cx="2296453" cy="319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67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539552" y="4443958"/>
            <a:ext cx="8064896" cy="72008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7452320" y="4443958"/>
            <a:ext cx="1152128" cy="216024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7452321" y="4479962"/>
            <a:ext cx="11521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www.edu-centrum.sk</a:t>
            </a:r>
            <a:endParaRPr lang="sk-SK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309470" y="4609147"/>
            <a:ext cx="2774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Projekt je spolufinancovaný z prostriedkov Európskeho fondu regionálneho rozvoja </a:t>
            </a:r>
          </a:p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prostredníctvom Operačného programu Informatizácia spoločnosti.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33406"/>
            <a:ext cx="2664296" cy="31838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141"/>
            <a:ext cx="864096" cy="379627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4750905" y="267494"/>
            <a:ext cx="35525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Koniec</a:t>
            </a:r>
          </a:p>
        </p:txBody>
      </p:sp>
      <p:sp>
        <p:nvSpPr>
          <p:cNvPr id="10" name="Päťuholník 9"/>
          <p:cNvSpPr/>
          <p:nvPr/>
        </p:nvSpPr>
        <p:spPr>
          <a:xfrm rot="5400000">
            <a:off x="8187167" y="210252"/>
            <a:ext cx="627534" cy="207030"/>
          </a:xfrm>
          <a:prstGeom prst="homePlate">
            <a:avLst/>
          </a:prstGeom>
          <a:solidFill>
            <a:srgbClr val="7C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7C2B83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1451609" y="2859763"/>
            <a:ext cx="62407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200" b="1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Ďakujem za pozornosť</a:t>
            </a:r>
          </a:p>
        </p:txBody>
      </p:sp>
    </p:spTree>
    <p:extLst>
      <p:ext uri="{BB962C8B-B14F-4D97-AF65-F5344CB8AC3E}">
        <p14:creationId xmlns:p14="http://schemas.microsoft.com/office/powerpoint/2010/main" val="492072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539552" y="4443958"/>
            <a:ext cx="8064896" cy="72008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7452320" y="4443958"/>
            <a:ext cx="1152128" cy="216024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7452321" y="4479962"/>
            <a:ext cx="11521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www.edu-centrum.sk</a:t>
            </a:r>
            <a:endParaRPr lang="sk-SK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309470" y="4609147"/>
            <a:ext cx="2774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Projekt je spolufinancovaný z prostriedkov Európskeho fondu regionálneho rozvoja </a:t>
            </a:r>
          </a:p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prostredníctvom Operačného programu Informatizácia spoločnosti.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33406"/>
            <a:ext cx="2664296" cy="31838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141"/>
            <a:ext cx="864096" cy="379627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4750905" y="267494"/>
            <a:ext cx="35525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Zastúpenie projektu</a:t>
            </a:r>
          </a:p>
        </p:txBody>
      </p:sp>
      <p:sp>
        <p:nvSpPr>
          <p:cNvPr id="10" name="Päťuholník 9"/>
          <p:cNvSpPr/>
          <p:nvPr/>
        </p:nvSpPr>
        <p:spPr>
          <a:xfrm rot="5400000">
            <a:off x="8187167" y="210252"/>
            <a:ext cx="627534" cy="207030"/>
          </a:xfrm>
          <a:prstGeom prst="homePlate">
            <a:avLst/>
          </a:prstGeom>
          <a:solidFill>
            <a:srgbClr val="7C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7C2B83"/>
              </a:solidFill>
            </a:endParaRPr>
          </a:p>
        </p:txBody>
      </p:sp>
      <p:sp>
        <p:nvSpPr>
          <p:cNvPr id="20" name="Rectangle 5"/>
          <p:cNvSpPr/>
          <p:nvPr/>
        </p:nvSpPr>
        <p:spPr bwMode="auto">
          <a:xfrm>
            <a:off x="340469" y="915566"/>
            <a:ext cx="8463061" cy="4670977"/>
          </a:xfrm>
          <a:prstGeom prst="rect">
            <a:avLst/>
          </a:prstGeom>
          <a:noFill/>
          <a:ln w="9525" cmpd="sng">
            <a:noFill/>
            <a:prstDash val="solid"/>
            <a:miter lim="800000"/>
            <a:headEnd/>
            <a:tailEnd/>
          </a:ln>
        </p:spPr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sk-SK" sz="1100" b="1" dirty="0">
                <a:latin typeface="Arial" panose="020B0604020202020204" pitchFamily="34" charset="0"/>
                <a:cs typeface="Arial" panose="020B0604020202020204" pitchFamily="34" charset="0"/>
              </a:rPr>
              <a:t>Predstavenie zástupcov MŠVVaŠ pre projekt DUD</a:t>
            </a:r>
          </a:p>
          <a:p>
            <a:pPr>
              <a:spcBef>
                <a:spcPts val="600"/>
              </a:spcBef>
            </a:pPr>
            <a:endParaRPr lang="sk-SK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sk-SK" sz="1100" b="1" dirty="0">
                <a:latin typeface="Arial" panose="020B0604020202020204" pitchFamily="34" charset="0"/>
                <a:cs typeface="Arial" panose="020B0604020202020204" pitchFamily="34" charset="0"/>
              </a:rPr>
              <a:t>p. Slavomir Kachman, </a:t>
            </a:r>
          </a:p>
          <a:p>
            <a:pPr>
              <a:spcBef>
                <a:spcPts val="600"/>
              </a:spcBef>
            </a:pPr>
            <a:r>
              <a:rPr lang="sk-SK" sz="1100" b="1" dirty="0">
                <a:latin typeface="Arial" panose="020B0604020202020204" pitchFamily="34" charset="0"/>
                <a:cs typeface="Arial" panose="020B0604020202020204" pitchFamily="34" charset="0"/>
              </a:rPr>
              <a:t>Sekcia regionálneho školstva</a:t>
            </a:r>
          </a:p>
          <a:p>
            <a:pPr>
              <a:spcBef>
                <a:spcPts val="600"/>
              </a:spcBef>
            </a:pPr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produktový manažér služieb DUD,</a:t>
            </a:r>
          </a:p>
          <a:p>
            <a:pPr>
              <a:spcBef>
                <a:spcPts val="600"/>
              </a:spcBef>
            </a:pPr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v rámci svojej pozície je zodpovedný za oficiálnu komunikáciu so školami ako aj s ostatnými zúčastnenými sekciami MŠVVaŠ</a:t>
            </a:r>
          </a:p>
          <a:p>
            <a:pPr>
              <a:spcBef>
                <a:spcPts val="600"/>
              </a:spcBef>
            </a:pPr>
            <a:endParaRPr lang="sk-SK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sk-SK" sz="1100" b="1" dirty="0">
                <a:latin typeface="Arial" panose="020B0604020202020204" pitchFamily="34" charset="0"/>
                <a:cs typeface="Arial" panose="020B0604020202020204" pitchFamily="34" charset="0"/>
              </a:rPr>
              <a:t>p. Jozef Balazsik, Sekcia IT</a:t>
            </a:r>
          </a:p>
          <a:p>
            <a:pPr>
              <a:spcBef>
                <a:spcPts val="600"/>
              </a:spcBef>
            </a:pPr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Technický manažér službieb DUD</a:t>
            </a:r>
          </a:p>
          <a:p>
            <a:pPr>
              <a:spcBef>
                <a:spcPts val="600"/>
              </a:spcBef>
            </a:pPr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 </a:t>
            </a:r>
            <a:r>
              <a:rPr lang="sk-SK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rámci svojej pozície je zodpovedný za technické zabezpečenie projektu DUD, komunikuje s DC MŠVVaŠ ako aj s ostatnými partnermi a dodávateľmi zodpovednými za prevádzku a technickú správu DUD</a:t>
            </a:r>
          </a:p>
        </p:txBody>
      </p:sp>
    </p:spTree>
    <p:extLst>
      <p:ext uri="{BB962C8B-B14F-4D97-AF65-F5344CB8AC3E}">
        <p14:creationId xmlns:p14="http://schemas.microsoft.com/office/powerpoint/2010/main" val="1691065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539552" y="4443958"/>
            <a:ext cx="8064896" cy="72008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7452320" y="4443958"/>
            <a:ext cx="1152128" cy="216024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7452321" y="4479962"/>
            <a:ext cx="11521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www.edu-centrum.sk</a:t>
            </a:r>
            <a:endParaRPr lang="sk-SK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309470" y="4609147"/>
            <a:ext cx="2774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Projekt je spolufinancovaný z prostriedkov Európskeho fondu regionálneho rozvoja </a:t>
            </a:r>
          </a:p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prostredníctvom Operačného programu Informatizácia spoločnosti.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33406"/>
            <a:ext cx="2664296" cy="31838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141"/>
            <a:ext cx="864096" cy="379627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4750905" y="267494"/>
            <a:ext cx="35525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2200" b="1" dirty="0" err="1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eGov</a:t>
            </a:r>
            <a:r>
              <a:rPr lang="sk-SK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služba</a:t>
            </a:r>
          </a:p>
        </p:txBody>
      </p:sp>
      <p:sp>
        <p:nvSpPr>
          <p:cNvPr id="10" name="Päťuholník 9"/>
          <p:cNvSpPr/>
          <p:nvPr/>
        </p:nvSpPr>
        <p:spPr>
          <a:xfrm rot="5400000">
            <a:off x="8187167" y="210252"/>
            <a:ext cx="627534" cy="207030"/>
          </a:xfrm>
          <a:prstGeom prst="homePlate">
            <a:avLst/>
          </a:prstGeom>
          <a:solidFill>
            <a:srgbClr val="7C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7C2B83"/>
              </a:solidFill>
            </a:endParaRPr>
          </a:p>
        </p:txBody>
      </p:sp>
      <p:sp>
        <p:nvSpPr>
          <p:cNvPr id="20" name="Rectangle 5"/>
          <p:cNvSpPr/>
          <p:nvPr/>
        </p:nvSpPr>
        <p:spPr bwMode="auto">
          <a:xfrm>
            <a:off x="340469" y="915566"/>
            <a:ext cx="8463061" cy="4670977"/>
          </a:xfrm>
          <a:prstGeom prst="rect">
            <a:avLst/>
          </a:prstGeom>
          <a:noFill/>
          <a:ln w="9525" cmpd="sng">
            <a:noFill/>
            <a:prstDash val="solid"/>
            <a:miter lim="800000"/>
            <a:headEnd/>
            <a:tailEnd/>
          </a:ln>
        </p:spPr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sk-SK" sz="1100" b="1" dirty="0">
                <a:latin typeface="Arial" panose="020B0604020202020204" pitchFamily="34" charset="0"/>
                <a:cs typeface="Arial" panose="020B0604020202020204" pitchFamily="34" charset="0"/>
              </a:rPr>
              <a:t>Prístup k digitálnym službám školy (sluzba_egov_7865)</a:t>
            </a:r>
          </a:p>
          <a:p>
            <a:pPr>
              <a:spcBef>
                <a:spcPts val="600"/>
              </a:spcBef>
            </a:pPr>
            <a:endParaRPr lang="sk-SK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sk-SK" sz="1100" b="1" dirty="0">
                <a:latin typeface="Arial" panose="020B0604020202020204" pitchFamily="34" charset="0"/>
                <a:cs typeface="Arial" panose="020B0604020202020204" pitchFamily="34" charset="0"/>
              </a:rPr>
              <a:t>eGov služba pozostáva z nasledovných IS služieb:</a:t>
            </a:r>
          </a:p>
          <a:p>
            <a:pPr>
              <a:spcBef>
                <a:spcPts val="600"/>
              </a:spcBef>
            </a:pPr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Certifikácia zariadenia pre digitálne služby školy (sluzba_is_49458).</a:t>
            </a:r>
          </a:p>
          <a:p>
            <a:pPr>
              <a:spcBef>
                <a:spcPts val="600"/>
              </a:spcBef>
            </a:pPr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Pristupovanie k rezortným službám a službám tretích strán pre digitálne vzdelávanie (sluzba_is_49459).</a:t>
            </a:r>
          </a:p>
          <a:p>
            <a:pPr>
              <a:spcBef>
                <a:spcPts val="600"/>
              </a:spcBef>
            </a:pPr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Pristupovanie k rezortnému digitálnemu edukačnému obsahu a digitálnemu edukačnému obsahu tretích strán (sluzba_is_49460).</a:t>
            </a:r>
          </a:p>
          <a:p>
            <a:pPr>
              <a:spcBef>
                <a:spcPts val="600"/>
              </a:spcBef>
            </a:pPr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Sprístupnenie bezpečnostných záznamov a súvisiacich informácií v školách (sluzba_is_49461).</a:t>
            </a:r>
          </a:p>
          <a:p>
            <a:pPr>
              <a:spcBef>
                <a:spcPts val="600"/>
              </a:spcBef>
            </a:pPr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Archivácia digitálneho bezpečnostného záznamu a informácie vo vyhradenej sieti MŠVVaŠ (sluzba_is_49463).</a:t>
            </a:r>
          </a:p>
          <a:p>
            <a:pPr>
              <a:spcBef>
                <a:spcPts val="600"/>
              </a:spcBef>
            </a:pPr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Centrálny manažment a monitoring sieťovej infraštruktúry a bezpečnosti vo vyhradenej sieti MŠVVaŠ (sluzba_is_49462).</a:t>
            </a:r>
          </a:p>
          <a:p>
            <a:pPr>
              <a:spcBef>
                <a:spcPts val="600"/>
              </a:spcBef>
            </a:pPr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Základná certifikácia a autorizácia vo vyhradenej sieti MŠVVaŠ (sluzba_is_49464).</a:t>
            </a:r>
          </a:p>
        </p:txBody>
      </p:sp>
    </p:spTree>
    <p:extLst>
      <p:ext uri="{BB962C8B-B14F-4D97-AF65-F5344CB8AC3E}">
        <p14:creationId xmlns:p14="http://schemas.microsoft.com/office/powerpoint/2010/main" val="3246322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539552" y="4443958"/>
            <a:ext cx="8064896" cy="72008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7452320" y="4443958"/>
            <a:ext cx="1152128" cy="216024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7452321" y="4479962"/>
            <a:ext cx="11521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www.edu-centrum.sk</a:t>
            </a:r>
            <a:endParaRPr lang="sk-SK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309470" y="4609147"/>
            <a:ext cx="2774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Projekt je spolufinancovaný z prostriedkov Európskeho fondu regionálneho rozvoja </a:t>
            </a:r>
          </a:p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prostredníctvom Operačného programu Informatizácia spoločnosti.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33406"/>
            <a:ext cx="2664296" cy="31838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141"/>
            <a:ext cx="864096" cy="379627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4750905" y="267494"/>
            <a:ext cx="35525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Aplikačná architektúra</a:t>
            </a:r>
          </a:p>
        </p:txBody>
      </p:sp>
      <p:sp>
        <p:nvSpPr>
          <p:cNvPr id="10" name="Päťuholník 9"/>
          <p:cNvSpPr/>
          <p:nvPr/>
        </p:nvSpPr>
        <p:spPr>
          <a:xfrm rot="5400000">
            <a:off x="8187167" y="210252"/>
            <a:ext cx="627534" cy="207030"/>
          </a:xfrm>
          <a:prstGeom prst="homePlate">
            <a:avLst/>
          </a:prstGeom>
          <a:solidFill>
            <a:srgbClr val="7C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7C2B83"/>
              </a:solidFill>
            </a:endParaRPr>
          </a:p>
        </p:txBody>
      </p:sp>
      <p:pic>
        <p:nvPicPr>
          <p:cNvPr id="12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895207"/>
            <a:ext cx="5400600" cy="34460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2774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539552" y="4443958"/>
            <a:ext cx="8064896" cy="72008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7452320" y="4443958"/>
            <a:ext cx="1152128" cy="216024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7452321" y="4479962"/>
            <a:ext cx="11521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www.edu-centrum.sk</a:t>
            </a:r>
            <a:endParaRPr lang="sk-SK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309470" y="4609147"/>
            <a:ext cx="2774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Projekt je spolufinancovaný z prostriedkov Európskeho fondu regionálneho rozvoja </a:t>
            </a:r>
          </a:p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prostredníctvom Operačného programu Informatizácia spoločnosti.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33406"/>
            <a:ext cx="2664296" cy="31838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141"/>
            <a:ext cx="864096" cy="379627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4750905" y="267494"/>
            <a:ext cx="35525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err="1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Architekt</a:t>
            </a:r>
            <a:r>
              <a:rPr lang="sk-SK" sz="2200" b="1" dirty="0" err="1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úra</a:t>
            </a:r>
            <a:r>
              <a:rPr lang="sk-SK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WiFi siete</a:t>
            </a:r>
          </a:p>
        </p:txBody>
      </p:sp>
      <p:sp>
        <p:nvSpPr>
          <p:cNvPr id="10" name="Päťuholník 9"/>
          <p:cNvSpPr/>
          <p:nvPr/>
        </p:nvSpPr>
        <p:spPr>
          <a:xfrm rot="5400000">
            <a:off x="8187167" y="210252"/>
            <a:ext cx="627534" cy="207030"/>
          </a:xfrm>
          <a:prstGeom prst="homePlate">
            <a:avLst/>
          </a:prstGeom>
          <a:solidFill>
            <a:srgbClr val="7C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7C2B83"/>
              </a:solidFill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938822" y="1123703"/>
            <a:ext cx="1979105" cy="261610"/>
          </a:xfrm>
          <a:prstGeom prst="rect">
            <a:avLst/>
          </a:prstGeom>
          <a:solidFill>
            <a:srgbClr val="7C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BlokTextu 14"/>
          <p:cNvSpPr txBox="1"/>
          <p:nvPr/>
        </p:nvSpPr>
        <p:spPr>
          <a:xfrm>
            <a:off x="971600" y="1123703"/>
            <a:ext cx="21742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EDU_host</a:t>
            </a:r>
            <a:endParaRPr lang="sk-SK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dĺžnik 15"/>
          <p:cNvSpPr/>
          <p:nvPr/>
        </p:nvSpPr>
        <p:spPr>
          <a:xfrm>
            <a:off x="938822" y="2404941"/>
            <a:ext cx="1979105" cy="261610"/>
          </a:xfrm>
          <a:prstGeom prst="rect">
            <a:avLst/>
          </a:prstGeom>
          <a:solidFill>
            <a:srgbClr val="7C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BlokTextu 16"/>
          <p:cNvSpPr txBox="1"/>
          <p:nvPr/>
        </p:nvSpPr>
        <p:spPr>
          <a:xfrm>
            <a:off x="971600" y="2404941"/>
            <a:ext cx="21742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EDU_prihlasenie</a:t>
            </a:r>
            <a:endParaRPr lang="sk-SK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dĺžnik 19"/>
          <p:cNvSpPr/>
          <p:nvPr/>
        </p:nvSpPr>
        <p:spPr>
          <a:xfrm>
            <a:off x="938821" y="3506987"/>
            <a:ext cx="1979105" cy="261610"/>
          </a:xfrm>
          <a:prstGeom prst="rect">
            <a:avLst/>
          </a:prstGeom>
          <a:solidFill>
            <a:srgbClr val="7C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BlokTextu 20"/>
          <p:cNvSpPr txBox="1"/>
          <p:nvPr/>
        </p:nvSpPr>
        <p:spPr>
          <a:xfrm>
            <a:off x="971599" y="3506987"/>
            <a:ext cx="21742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EDU_certifikat</a:t>
            </a:r>
            <a:endParaRPr lang="sk-SK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BlokTextu 21"/>
          <p:cNvSpPr txBox="1"/>
          <p:nvPr/>
        </p:nvSpPr>
        <p:spPr>
          <a:xfrm>
            <a:off x="928699" y="1535706"/>
            <a:ext cx="59475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 Sieť určená pre hostí</a:t>
            </a:r>
          </a:p>
          <a:p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Prihlásenie bez potreby autentifikácie </a:t>
            </a:r>
            <a:endParaRPr lang="sk-SK" sz="1100" dirty="0">
              <a:solidFill>
                <a:srgbClr val="7AC1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Filtrovaný obsah</a:t>
            </a:r>
            <a:endParaRPr lang="sk-SK" sz="1100" dirty="0">
              <a:solidFill>
                <a:srgbClr val="7AC1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Znížená priorita </a:t>
            </a:r>
          </a:p>
        </p:txBody>
      </p:sp>
      <p:sp>
        <p:nvSpPr>
          <p:cNvPr id="23" name="BlokTextu 22"/>
          <p:cNvSpPr txBox="1"/>
          <p:nvPr/>
        </p:nvSpPr>
        <p:spPr>
          <a:xfrm>
            <a:off x="896632" y="2754683"/>
            <a:ext cx="59475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 Sieť určená pre študentov a zamestnancov</a:t>
            </a:r>
          </a:p>
          <a:p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Prihlásenie pomocou konta RIAM </a:t>
            </a:r>
            <a:endParaRPr lang="sk-SK" sz="1100" dirty="0">
              <a:solidFill>
                <a:srgbClr val="7AC1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Filtrovaný obsah podľa veku užívateľa</a:t>
            </a:r>
            <a:endParaRPr lang="sk-SK" sz="1100" dirty="0">
              <a:solidFill>
                <a:srgbClr val="7AC1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BlokTextu 23"/>
          <p:cNvSpPr txBox="1"/>
          <p:nvPr/>
        </p:nvSpPr>
        <p:spPr>
          <a:xfrm>
            <a:off x="895299" y="3826683"/>
            <a:ext cx="59475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 Sieť určená pre študentov a zamestnancov</a:t>
            </a:r>
          </a:p>
          <a:p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Prihlásenie pomocou certifikátu </a:t>
            </a:r>
            <a:endParaRPr lang="sk-SK" sz="1100" dirty="0">
              <a:solidFill>
                <a:srgbClr val="7AC1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Filtrovaný obsah podľa veku užívateľa</a:t>
            </a:r>
            <a:endParaRPr lang="sk-SK" sz="1100" dirty="0">
              <a:solidFill>
                <a:srgbClr val="7AC1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331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539552" y="4443958"/>
            <a:ext cx="8064896" cy="72008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7452320" y="4443958"/>
            <a:ext cx="1152128" cy="216024"/>
          </a:xfrm>
          <a:prstGeom prst="rect">
            <a:avLst/>
          </a:prstGeom>
          <a:solidFill>
            <a:srgbClr val="7A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7452321" y="4479962"/>
            <a:ext cx="11521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www.edu-centrum.sk</a:t>
            </a:r>
            <a:endParaRPr lang="sk-SK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309470" y="4609147"/>
            <a:ext cx="2774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Projekt je spolufinancovaný z prostriedkov Európskeho fondu regionálneho rozvoja </a:t>
            </a:r>
          </a:p>
          <a:p>
            <a:r>
              <a:rPr lang="sk-SK" sz="550" i="1" dirty="0">
                <a:latin typeface="Arial" panose="020B0604020202020204" pitchFamily="34" charset="0"/>
                <a:cs typeface="Arial" panose="020B0604020202020204" pitchFamily="34" charset="0"/>
              </a:rPr>
              <a:t>prostredníctvom Operačného programu Informatizácia spoločnosti.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33406"/>
            <a:ext cx="2664296" cy="31838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8141"/>
            <a:ext cx="864096" cy="379627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4750905" y="267494"/>
            <a:ext cx="35525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2200" b="1" dirty="0">
                <a:solidFill>
                  <a:srgbClr val="7C2B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Užívateľské skupiny</a:t>
            </a:r>
          </a:p>
        </p:txBody>
      </p:sp>
      <p:sp>
        <p:nvSpPr>
          <p:cNvPr id="10" name="Päťuholník 9"/>
          <p:cNvSpPr/>
          <p:nvPr/>
        </p:nvSpPr>
        <p:spPr>
          <a:xfrm rot="5400000">
            <a:off x="8187167" y="210252"/>
            <a:ext cx="627534" cy="207030"/>
          </a:xfrm>
          <a:prstGeom prst="homePlate">
            <a:avLst/>
          </a:prstGeom>
          <a:solidFill>
            <a:srgbClr val="7C2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7C2B83"/>
              </a:solidFill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755576" y="1164313"/>
            <a:ext cx="594755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 Žiak materskej školy</a:t>
            </a:r>
          </a:p>
          <a:p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 Žiak základnej školy 1. – 4. ročník</a:t>
            </a:r>
          </a:p>
          <a:p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 Žiak základnej školy 5. – 9. ročník</a:t>
            </a:r>
          </a:p>
          <a:p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 Žiak strednej školy </a:t>
            </a:r>
          </a:p>
          <a:p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 Zamestnanec</a:t>
            </a:r>
          </a:p>
          <a:p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 Hostia</a:t>
            </a:r>
          </a:p>
          <a:p>
            <a:r>
              <a:rPr lang="sk-SK" sz="1100" dirty="0">
                <a:solidFill>
                  <a:srgbClr val="7AC1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sk-SK" sz="1100" dirty="0">
                <a:latin typeface="Arial" panose="020B0604020202020204" pitchFamily="34" charset="0"/>
                <a:cs typeface="Arial" panose="020B0604020202020204" pitchFamily="34" charset="0"/>
              </a:rPr>
              <a:t> Špeciálne skupiny</a:t>
            </a:r>
          </a:p>
        </p:txBody>
      </p:sp>
    </p:spTree>
    <p:extLst>
      <p:ext uri="{BB962C8B-B14F-4D97-AF65-F5344CB8AC3E}">
        <p14:creationId xmlns:p14="http://schemas.microsoft.com/office/powerpoint/2010/main" val="3187526672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2114</Words>
  <Application>Microsoft Office PowerPoint</Application>
  <PresentationFormat>Prezentácia na obrazovke (16:9)</PresentationFormat>
  <Paragraphs>409</Paragraphs>
  <Slides>45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45</vt:i4>
      </vt:variant>
    </vt:vector>
  </HeadingPairs>
  <TitlesOfParts>
    <vt:vector size="49" baseType="lpstr">
      <vt:lpstr>Arial</vt:lpstr>
      <vt:lpstr>Calibri</vt:lpstr>
      <vt:lpstr>Times New Roman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Grafik</dc:creator>
  <cp:lastModifiedBy>Vladimir Hirner</cp:lastModifiedBy>
  <cp:revision>58</cp:revision>
  <dcterms:created xsi:type="dcterms:W3CDTF">2015-09-18T12:16:47Z</dcterms:created>
  <dcterms:modified xsi:type="dcterms:W3CDTF">2016-03-09T14:25:56Z</dcterms:modified>
</cp:coreProperties>
</file>